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2" r:id="rId3"/>
    <p:sldId id="293" r:id="rId4"/>
    <p:sldId id="275" r:id="rId5"/>
    <p:sldId id="296" r:id="rId6"/>
    <p:sldId id="316" r:id="rId7"/>
    <p:sldId id="317" r:id="rId8"/>
    <p:sldId id="294" r:id="rId9"/>
    <p:sldId id="295" r:id="rId10"/>
    <p:sldId id="315" r:id="rId11"/>
    <p:sldId id="314" r:id="rId12"/>
    <p:sldId id="31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16" d="100"/>
          <a:sy n="116" d="100"/>
        </p:scale>
        <p:origin x="14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E1E95D-20FB-4ADB-896C-E49829AACE8D}"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ru-RU"/>
        </a:p>
      </dgm:t>
    </dgm:pt>
    <dgm:pt modelId="{2359FF6D-8E24-4601-9237-EBFF93ABC4E2}">
      <dgm:prSet phldrT="[Текст]" custT="1"/>
      <dgm:spPr/>
      <dgm:t>
        <a:bodyPr/>
        <a:lstStyle/>
        <a:p>
          <a:r>
            <a:rPr lang="en-US" sz="1800" b="1" dirty="0" smtClean="0"/>
            <a:t>Databases:</a:t>
          </a:r>
          <a:endParaRPr lang="ru-RU" sz="1800" b="1" dirty="0"/>
        </a:p>
      </dgm:t>
    </dgm:pt>
    <dgm:pt modelId="{920D56A0-71A5-4883-A6CD-97E3AE98D29D}" type="parTrans" cxnId="{B73AB9B2-7816-42EF-83E1-E64F8C0354A8}">
      <dgm:prSet/>
      <dgm:spPr/>
      <dgm:t>
        <a:bodyPr/>
        <a:lstStyle/>
        <a:p>
          <a:endParaRPr lang="ru-RU"/>
        </a:p>
      </dgm:t>
    </dgm:pt>
    <dgm:pt modelId="{3BE5BF19-43AC-4176-9574-F7D21D31CA68}" type="sibTrans" cxnId="{B73AB9B2-7816-42EF-83E1-E64F8C0354A8}">
      <dgm:prSet/>
      <dgm:spPr/>
      <dgm:t>
        <a:bodyPr/>
        <a:lstStyle/>
        <a:p>
          <a:endParaRPr lang="ru-RU"/>
        </a:p>
      </dgm:t>
    </dgm:pt>
    <dgm:pt modelId="{418AABEC-F46E-4607-AC27-DA5D663FF96E}">
      <dgm:prSet phldrT="[Текст]"/>
      <dgm:spPr/>
      <dgm:t>
        <a:bodyPr/>
        <a:lstStyle/>
        <a:p>
          <a:r>
            <a:rPr lang="en-US" dirty="0" smtClean="0"/>
            <a:t>www.marketologi.ru</a:t>
          </a:r>
        </a:p>
        <a:p>
          <a:r>
            <a:rPr lang="en-US" dirty="0" smtClean="0"/>
            <a:t> Russian Guild of Marketers</a:t>
          </a:r>
          <a:endParaRPr lang="ru-RU" dirty="0"/>
        </a:p>
      </dgm:t>
    </dgm:pt>
    <dgm:pt modelId="{F8FB4A6E-E0A7-4588-B4B6-52CE444C6414}" type="parTrans" cxnId="{0781DCAB-D558-46DB-9D44-ECDF635A7371}">
      <dgm:prSet/>
      <dgm:spPr/>
      <dgm:t>
        <a:bodyPr/>
        <a:lstStyle/>
        <a:p>
          <a:endParaRPr lang="ru-RU"/>
        </a:p>
      </dgm:t>
    </dgm:pt>
    <dgm:pt modelId="{B764177A-D30E-401D-991C-EFACDECE04DE}" type="sibTrans" cxnId="{0781DCAB-D558-46DB-9D44-ECDF635A7371}">
      <dgm:prSet/>
      <dgm:spPr/>
      <dgm:t>
        <a:bodyPr/>
        <a:lstStyle/>
        <a:p>
          <a:endParaRPr lang="ru-RU"/>
        </a:p>
      </dgm:t>
    </dgm:pt>
    <dgm:pt modelId="{F43A5117-BFA6-4328-BBE5-6807A63DA78C}">
      <dgm:prSet phldrT="[Текст]" custT="1"/>
      <dgm:spPr/>
      <dgm:t>
        <a:bodyPr/>
        <a:lstStyle/>
        <a:p>
          <a:r>
            <a:rPr lang="en-US" sz="1800" b="1" dirty="0" smtClean="0"/>
            <a:t>Field </a:t>
          </a:r>
        </a:p>
        <a:p>
          <a:r>
            <a:rPr lang="en-US" sz="1800" b="1" dirty="0" smtClean="0"/>
            <a:t>research data:</a:t>
          </a:r>
          <a:endParaRPr lang="ru-RU" sz="1800" b="1" dirty="0"/>
        </a:p>
      </dgm:t>
    </dgm:pt>
    <dgm:pt modelId="{4A6FF9A9-F8FA-4971-844E-BA8A1F78ADC5}" type="parTrans" cxnId="{87E4C59A-028F-43EC-9BC4-6A0974380DE3}">
      <dgm:prSet/>
      <dgm:spPr/>
      <dgm:t>
        <a:bodyPr/>
        <a:lstStyle/>
        <a:p>
          <a:endParaRPr lang="ru-RU"/>
        </a:p>
      </dgm:t>
    </dgm:pt>
    <dgm:pt modelId="{E3E2488D-87AA-4D29-A83B-69880312BFE4}" type="sibTrans" cxnId="{87E4C59A-028F-43EC-9BC4-6A0974380DE3}">
      <dgm:prSet/>
      <dgm:spPr/>
      <dgm:t>
        <a:bodyPr/>
        <a:lstStyle/>
        <a:p>
          <a:endParaRPr lang="ru-RU"/>
        </a:p>
      </dgm:t>
    </dgm:pt>
    <dgm:pt modelId="{DAB97DDD-B6B8-4946-A101-5B1DE3FDCB38}">
      <dgm:prSet phldrT="[Текст]"/>
      <dgm:spPr/>
      <dgm:t>
        <a:bodyPr/>
        <a:lstStyle/>
        <a:p>
          <a:r>
            <a:rPr lang="en-US" dirty="0" smtClean="0"/>
            <a:t>expert surveys</a:t>
          </a:r>
          <a:endParaRPr lang="ru-RU" dirty="0"/>
        </a:p>
      </dgm:t>
    </dgm:pt>
    <dgm:pt modelId="{BA7C0EC7-E6D6-48D6-96C7-9D0DBB4C76DA}" type="parTrans" cxnId="{42764900-5AA6-4C4B-B9DE-3C483478EFDA}">
      <dgm:prSet/>
      <dgm:spPr/>
      <dgm:t>
        <a:bodyPr/>
        <a:lstStyle/>
        <a:p>
          <a:endParaRPr lang="ru-RU"/>
        </a:p>
      </dgm:t>
    </dgm:pt>
    <dgm:pt modelId="{E75D2D60-E2C9-4C4D-B251-161FF7ECBFFF}" type="sibTrans" cxnId="{42764900-5AA6-4C4B-B9DE-3C483478EFDA}">
      <dgm:prSet/>
      <dgm:spPr/>
      <dgm:t>
        <a:bodyPr/>
        <a:lstStyle/>
        <a:p>
          <a:endParaRPr lang="ru-RU"/>
        </a:p>
      </dgm:t>
    </dgm:pt>
    <dgm:pt modelId="{E7B70E06-08C6-41F9-B71F-0066B08FCD58}">
      <dgm:prSet phldrT="[Текст]"/>
      <dgm:spPr/>
      <dgm:t>
        <a:bodyPr/>
        <a:lstStyle/>
        <a:p>
          <a:r>
            <a:rPr lang="en-US" dirty="0" smtClean="0"/>
            <a:t>interviews and surveys of potential consumers</a:t>
          </a:r>
          <a:endParaRPr lang="ru-RU" dirty="0"/>
        </a:p>
      </dgm:t>
    </dgm:pt>
    <dgm:pt modelId="{6C7AEBC3-9711-44FF-ADD2-6FFA7C189D65}" type="parTrans" cxnId="{00626A70-97C2-4A71-AFDE-82CCAFA1AB95}">
      <dgm:prSet/>
      <dgm:spPr/>
      <dgm:t>
        <a:bodyPr/>
        <a:lstStyle/>
        <a:p>
          <a:endParaRPr lang="ru-RU"/>
        </a:p>
      </dgm:t>
    </dgm:pt>
    <dgm:pt modelId="{AC9C9FEC-6A6F-4D29-9699-8241880C1BFA}" type="sibTrans" cxnId="{00626A70-97C2-4A71-AFDE-82CCAFA1AB95}">
      <dgm:prSet/>
      <dgm:spPr/>
      <dgm:t>
        <a:bodyPr/>
        <a:lstStyle/>
        <a:p>
          <a:endParaRPr lang="ru-RU"/>
        </a:p>
      </dgm:t>
    </dgm:pt>
    <dgm:pt modelId="{1CDE6368-C0B1-4F0A-B049-20FA88DB3376}">
      <dgm:prSet phldrT="[Текст]" custT="1"/>
      <dgm:spPr/>
      <dgm:t>
        <a:bodyPr/>
        <a:lstStyle/>
        <a:p>
          <a:r>
            <a:rPr lang="en-US" sz="1800" b="1" dirty="0" smtClean="0"/>
            <a:t>Open resources:</a:t>
          </a:r>
          <a:endParaRPr lang="ru-RU" sz="1800" b="1" dirty="0"/>
        </a:p>
      </dgm:t>
    </dgm:pt>
    <dgm:pt modelId="{51A18EBB-F1F1-4474-A16E-619BEB340B3B}" type="parTrans" cxnId="{135F28C4-EFBE-41CC-B2A3-BDCD8DE85D0B}">
      <dgm:prSet/>
      <dgm:spPr/>
      <dgm:t>
        <a:bodyPr/>
        <a:lstStyle/>
        <a:p>
          <a:endParaRPr lang="ru-RU"/>
        </a:p>
      </dgm:t>
    </dgm:pt>
    <dgm:pt modelId="{F6B42A16-4790-4D4A-8E7B-D4820AD84E47}" type="sibTrans" cxnId="{135F28C4-EFBE-41CC-B2A3-BDCD8DE85D0B}">
      <dgm:prSet/>
      <dgm:spPr/>
      <dgm:t>
        <a:bodyPr/>
        <a:lstStyle/>
        <a:p>
          <a:endParaRPr lang="ru-RU"/>
        </a:p>
      </dgm:t>
    </dgm:pt>
    <dgm:pt modelId="{DFF51FE9-1ECC-4AA3-99F0-CC6888E03A5F}">
      <dgm:prSet custT="1"/>
      <dgm:spPr/>
      <dgm:t>
        <a:bodyPr/>
        <a:lstStyle/>
        <a:p>
          <a:r>
            <a:rPr lang="en-US" sz="1400" dirty="0" smtClean="0"/>
            <a:t>data and analytical system FIRA PRO (producers)</a:t>
          </a:r>
          <a:r>
            <a:rPr lang="ru-RU" sz="1400" dirty="0" smtClean="0"/>
            <a:t> </a:t>
          </a:r>
          <a:endParaRPr lang="en-US" sz="1400" dirty="0" smtClean="0"/>
        </a:p>
        <a:p>
          <a:r>
            <a:rPr lang="en-US" sz="1400" dirty="0" smtClean="0"/>
            <a:t>www.export-import.ru/price.htm</a:t>
          </a:r>
          <a:endParaRPr lang="ru-RU" sz="1400" dirty="0"/>
        </a:p>
      </dgm:t>
    </dgm:pt>
    <dgm:pt modelId="{71B85811-8844-4A56-97C1-28C5E52F8CAA}" type="parTrans" cxnId="{616BAB63-36F5-4227-9470-C6DD2CE90E52}">
      <dgm:prSet/>
      <dgm:spPr/>
      <dgm:t>
        <a:bodyPr/>
        <a:lstStyle/>
        <a:p>
          <a:endParaRPr lang="ru-RU"/>
        </a:p>
      </dgm:t>
    </dgm:pt>
    <dgm:pt modelId="{708B9AFE-DD6E-4A16-829C-E699A9372DFF}" type="sibTrans" cxnId="{616BAB63-36F5-4227-9470-C6DD2CE90E52}">
      <dgm:prSet/>
      <dgm:spPr/>
      <dgm:t>
        <a:bodyPr/>
        <a:lstStyle/>
        <a:p>
          <a:endParaRPr lang="ru-RU"/>
        </a:p>
      </dgm:t>
    </dgm:pt>
    <dgm:pt modelId="{D1FDBE0F-CEE5-4E1E-8822-389507389C4F}">
      <dgm:prSet custT="1"/>
      <dgm:spPr/>
      <dgm:t>
        <a:bodyPr/>
        <a:lstStyle/>
        <a:p>
          <a:r>
            <a:rPr lang="en-US" sz="1400" dirty="0" smtClean="0"/>
            <a:t>database “Statistics of foreign trade activities”</a:t>
          </a:r>
        </a:p>
        <a:p>
          <a:r>
            <a:rPr lang="en-US" sz="1400" dirty="0" smtClean="0"/>
            <a:t>www.fira.ru/site/tariffs/index.html.</a:t>
          </a:r>
          <a:endParaRPr lang="ru-RU" sz="1400" dirty="0"/>
        </a:p>
      </dgm:t>
    </dgm:pt>
    <dgm:pt modelId="{0735891A-542C-44E0-9F10-E6BDF7DCA547}" type="parTrans" cxnId="{1ABE0F2C-1ED4-4B17-B063-78019F1C7F9A}">
      <dgm:prSet/>
      <dgm:spPr/>
      <dgm:t>
        <a:bodyPr/>
        <a:lstStyle/>
        <a:p>
          <a:endParaRPr lang="ru-RU"/>
        </a:p>
      </dgm:t>
    </dgm:pt>
    <dgm:pt modelId="{D55B9B09-2F80-4481-A8C6-3708C27545C0}" type="sibTrans" cxnId="{1ABE0F2C-1ED4-4B17-B063-78019F1C7F9A}">
      <dgm:prSet/>
      <dgm:spPr/>
      <dgm:t>
        <a:bodyPr/>
        <a:lstStyle/>
        <a:p>
          <a:endParaRPr lang="ru-RU"/>
        </a:p>
      </dgm:t>
    </dgm:pt>
    <dgm:pt modelId="{E94BE1AA-9B6D-43FC-A3EC-6EB43555FFA1}">
      <dgm:prSet custT="1"/>
      <dgm:spPr/>
      <dgm:t>
        <a:bodyPr/>
        <a:lstStyle/>
        <a:p>
          <a:r>
            <a:rPr lang="en-US" sz="1400" dirty="0" smtClean="0"/>
            <a:t>marketing database</a:t>
          </a:r>
        </a:p>
        <a:p>
          <a:r>
            <a:rPr lang="en-US" sz="1400" dirty="0" smtClean="0"/>
            <a:t>www.marketingbase.ru</a:t>
          </a:r>
          <a:endParaRPr lang="ru-RU" sz="1400" dirty="0"/>
        </a:p>
      </dgm:t>
    </dgm:pt>
    <dgm:pt modelId="{76C3D3A1-E579-4A7D-B15B-6CE83A20247F}" type="parTrans" cxnId="{CE6ACB7A-24B0-490B-81A2-F3A222E159C7}">
      <dgm:prSet/>
      <dgm:spPr/>
      <dgm:t>
        <a:bodyPr/>
        <a:lstStyle/>
        <a:p>
          <a:endParaRPr lang="ru-RU"/>
        </a:p>
      </dgm:t>
    </dgm:pt>
    <dgm:pt modelId="{1DCA7EEF-A811-4FBF-8CA8-FEA8EF228E86}" type="sibTrans" cxnId="{CE6ACB7A-24B0-490B-81A2-F3A222E159C7}">
      <dgm:prSet/>
      <dgm:spPr/>
      <dgm:t>
        <a:bodyPr/>
        <a:lstStyle/>
        <a:p>
          <a:endParaRPr lang="ru-RU"/>
        </a:p>
      </dgm:t>
    </dgm:pt>
    <dgm:pt modelId="{EE239615-BF27-4B70-A11B-0C91736F8EF8}">
      <dgm:prSet phldrT="[Текст]" custT="1"/>
      <dgm:spPr/>
      <dgm:t>
        <a:bodyPr/>
        <a:lstStyle/>
        <a:p>
          <a:r>
            <a:rPr lang="en-US" sz="1400" dirty="0" smtClean="0"/>
            <a:t>www.comcon-2.com (www.comcon-2.ru)</a:t>
          </a:r>
        </a:p>
        <a:p>
          <a:r>
            <a:rPr lang="en-US" sz="1400" dirty="0" smtClean="0"/>
            <a:t>Russian research company</a:t>
          </a:r>
          <a:endParaRPr lang="ru-RU" sz="1400" dirty="0"/>
        </a:p>
      </dgm:t>
    </dgm:pt>
    <dgm:pt modelId="{8381D441-FEC6-49FC-8148-D9D2457ACA4E}" type="parTrans" cxnId="{F8869819-20A1-4477-BB88-24DB1E0EDBB5}">
      <dgm:prSet/>
      <dgm:spPr/>
      <dgm:t>
        <a:bodyPr/>
        <a:lstStyle/>
        <a:p>
          <a:endParaRPr lang="ru-RU"/>
        </a:p>
      </dgm:t>
    </dgm:pt>
    <dgm:pt modelId="{56F504A9-1965-4199-837F-A97108EB5567}" type="sibTrans" cxnId="{F8869819-20A1-4477-BB88-24DB1E0EDBB5}">
      <dgm:prSet/>
      <dgm:spPr/>
      <dgm:t>
        <a:bodyPr/>
        <a:lstStyle/>
        <a:p>
          <a:endParaRPr lang="ru-RU"/>
        </a:p>
      </dgm:t>
    </dgm:pt>
    <dgm:pt modelId="{48D0B983-E88B-4286-924B-65D2FFA953C0}">
      <dgm:prSet phldrT="[Текст]" custT="1"/>
      <dgm:spPr/>
      <dgm:t>
        <a:bodyPr/>
        <a:lstStyle/>
        <a:p>
          <a:r>
            <a:rPr lang="en-US" sz="1400" dirty="0" smtClean="0"/>
            <a:t>www.gfk.com Russian research company</a:t>
          </a:r>
          <a:endParaRPr lang="ru-RU" sz="1400" dirty="0"/>
        </a:p>
      </dgm:t>
    </dgm:pt>
    <dgm:pt modelId="{6D560DA9-5CF7-49A7-9D6F-574E4694AAA7}" type="parTrans" cxnId="{3FBB4F78-10F9-4E9D-9FC8-B2C0A8440619}">
      <dgm:prSet/>
      <dgm:spPr/>
      <dgm:t>
        <a:bodyPr/>
        <a:lstStyle/>
        <a:p>
          <a:endParaRPr lang="ru-RU"/>
        </a:p>
      </dgm:t>
    </dgm:pt>
    <dgm:pt modelId="{F2E727D4-F75A-47DD-805D-EE89A4AFB808}" type="sibTrans" cxnId="{3FBB4F78-10F9-4E9D-9FC8-B2C0A8440619}">
      <dgm:prSet/>
      <dgm:spPr/>
      <dgm:t>
        <a:bodyPr/>
        <a:lstStyle/>
        <a:p>
          <a:endParaRPr lang="ru-RU"/>
        </a:p>
      </dgm:t>
    </dgm:pt>
    <dgm:pt modelId="{5A52AC43-45F2-4631-99C1-E44420C7AA96}">
      <dgm:prSet phldrT="[Текст]" custT="1"/>
      <dgm:spPr/>
      <dgm:t>
        <a:bodyPr/>
        <a:lstStyle/>
        <a:p>
          <a:r>
            <a:rPr lang="en-US" sz="1400" dirty="0" smtClean="0"/>
            <a:t>www.sostav.ru </a:t>
          </a:r>
        </a:p>
        <a:p>
          <a:r>
            <a:rPr lang="en-US" sz="1400" dirty="0" smtClean="0"/>
            <a:t>Russian industry media in advertising, marketing and PR</a:t>
          </a:r>
          <a:endParaRPr lang="ru-RU" sz="1400" dirty="0"/>
        </a:p>
      </dgm:t>
    </dgm:pt>
    <dgm:pt modelId="{D4972F0C-75BF-4EE8-8933-9CF529BD12DF}" type="parTrans" cxnId="{D75FC373-7802-4A33-B932-D4D23C8CDAA3}">
      <dgm:prSet/>
      <dgm:spPr/>
      <dgm:t>
        <a:bodyPr/>
        <a:lstStyle/>
        <a:p>
          <a:endParaRPr lang="ru-RU"/>
        </a:p>
      </dgm:t>
    </dgm:pt>
    <dgm:pt modelId="{8CBB7549-4A0D-4829-B43E-548A67DB22D3}" type="sibTrans" cxnId="{D75FC373-7802-4A33-B932-D4D23C8CDAA3}">
      <dgm:prSet/>
      <dgm:spPr/>
      <dgm:t>
        <a:bodyPr/>
        <a:lstStyle/>
        <a:p>
          <a:endParaRPr lang="ru-RU"/>
        </a:p>
      </dgm:t>
    </dgm:pt>
    <dgm:pt modelId="{A005D1BD-1B5C-434D-B2B0-0610C63A9F99}" type="pres">
      <dgm:prSet presAssocID="{D2E1E95D-20FB-4ADB-896C-E49829AACE8D}" presName="diagram" presStyleCnt="0">
        <dgm:presLayoutVars>
          <dgm:chPref val="1"/>
          <dgm:dir/>
          <dgm:animOne val="branch"/>
          <dgm:animLvl val="lvl"/>
          <dgm:resizeHandles/>
        </dgm:presLayoutVars>
      </dgm:prSet>
      <dgm:spPr/>
      <dgm:t>
        <a:bodyPr/>
        <a:lstStyle/>
        <a:p>
          <a:endParaRPr lang="en-GB"/>
        </a:p>
      </dgm:t>
    </dgm:pt>
    <dgm:pt modelId="{5A91AD6B-0A39-403C-9338-99144B0A1ED9}" type="pres">
      <dgm:prSet presAssocID="{2359FF6D-8E24-4601-9237-EBFF93ABC4E2}" presName="root" presStyleCnt="0"/>
      <dgm:spPr/>
    </dgm:pt>
    <dgm:pt modelId="{9A8CC900-0775-4623-8792-236264CEF2B6}" type="pres">
      <dgm:prSet presAssocID="{2359FF6D-8E24-4601-9237-EBFF93ABC4E2}" presName="rootComposite" presStyleCnt="0"/>
      <dgm:spPr/>
    </dgm:pt>
    <dgm:pt modelId="{D25D3C3C-96BF-4386-9578-196FD2DF90CC}" type="pres">
      <dgm:prSet presAssocID="{2359FF6D-8E24-4601-9237-EBFF93ABC4E2}" presName="rootText" presStyleLbl="node1" presStyleIdx="0" presStyleCnt="3" custScaleX="118862"/>
      <dgm:spPr/>
      <dgm:t>
        <a:bodyPr/>
        <a:lstStyle/>
        <a:p>
          <a:endParaRPr lang="ru-RU"/>
        </a:p>
      </dgm:t>
    </dgm:pt>
    <dgm:pt modelId="{08C78607-06FB-4D31-AEB1-C7AA2093D96B}" type="pres">
      <dgm:prSet presAssocID="{2359FF6D-8E24-4601-9237-EBFF93ABC4E2}" presName="rootConnector" presStyleLbl="node1" presStyleIdx="0" presStyleCnt="3"/>
      <dgm:spPr/>
      <dgm:t>
        <a:bodyPr/>
        <a:lstStyle/>
        <a:p>
          <a:endParaRPr lang="en-GB"/>
        </a:p>
      </dgm:t>
    </dgm:pt>
    <dgm:pt modelId="{B7890F07-EA31-487B-ADB7-2CF615FE1213}" type="pres">
      <dgm:prSet presAssocID="{2359FF6D-8E24-4601-9237-EBFF93ABC4E2}" presName="childShape" presStyleCnt="0"/>
      <dgm:spPr/>
    </dgm:pt>
    <dgm:pt modelId="{5D653ABE-0936-4F53-8760-F93F0D4C8721}" type="pres">
      <dgm:prSet presAssocID="{71B85811-8844-4A56-97C1-28C5E52F8CAA}" presName="Name13" presStyleLbl="parChTrans1D2" presStyleIdx="0" presStyleCnt="9"/>
      <dgm:spPr/>
      <dgm:t>
        <a:bodyPr/>
        <a:lstStyle/>
        <a:p>
          <a:endParaRPr lang="en-GB"/>
        </a:p>
      </dgm:t>
    </dgm:pt>
    <dgm:pt modelId="{4A8E601A-CFEA-430D-AABB-6E4DD248B87C}" type="pres">
      <dgm:prSet presAssocID="{DFF51FE9-1ECC-4AA3-99F0-CC6888E03A5F}" presName="childText" presStyleLbl="bgAcc1" presStyleIdx="0" presStyleCnt="9" custScaleX="160317" custScaleY="136535">
        <dgm:presLayoutVars>
          <dgm:bulletEnabled val="1"/>
        </dgm:presLayoutVars>
      </dgm:prSet>
      <dgm:spPr/>
      <dgm:t>
        <a:bodyPr/>
        <a:lstStyle/>
        <a:p>
          <a:endParaRPr lang="ru-RU"/>
        </a:p>
      </dgm:t>
    </dgm:pt>
    <dgm:pt modelId="{987C6300-68AF-499C-995A-4347456DCF6F}" type="pres">
      <dgm:prSet presAssocID="{0735891A-542C-44E0-9F10-E6BDF7DCA547}" presName="Name13" presStyleLbl="parChTrans1D2" presStyleIdx="1" presStyleCnt="9"/>
      <dgm:spPr/>
      <dgm:t>
        <a:bodyPr/>
        <a:lstStyle/>
        <a:p>
          <a:endParaRPr lang="en-GB"/>
        </a:p>
      </dgm:t>
    </dgm:pt>
    <dgm:pt modelId="{9F3920DD-D591-4ADE-A7BE-DBC2322EE303}" type="pres">
      <dgm:prSet presAssocID="{D1FDBE0F-CEE5-4E1E-8822-389507389C4F}" presName="childText" presStyleLbl="bgAcc1" presStyleIdx="1" presStyleCnt="9" custScaleX="160317" custScaleY="136535">
        <dgm:presLayoutVars>
          <dgm:bulletEnabled val="1"/>
        </dgm:presLayoutVars>
      </dgm:prSet>
      <dgm:spPr/>
      <dgm:t>
        <a:bodyPr/>
        <a:lstStyle/>
        <a:p>
          <a:endParaRPr lang="ru-RU"/>
        </a:p>
      </dgm:t>
    </dgm:pt>
    <dgm:pt modelId="{65FE62A9-67ED-423D-B5FC-D69DE1BA234A}" type="pres">
      <dgm:prSet presAssocID="{76C3D3A1-E579-4A7D-B15B-6CE83A20247F}" presName="Name13" presStyleLbl="parChTrans1D2" presStyleIdx="2" presStyleCnt="9"/>
      <dgm:spPr/>
      <dgm:t>
        <a:bodyPr/>
        <a:lstStyle/>
        <a:p>
          <a:endParaRPr lang="en-GB"/>
        </a:p>
      </dgm:t>
    </dgm:pt>
    <dgm:pt modelId="{719071F2-3E61-4838-9E87-1D63FF9EF477}" type="pres">
      <dgm:prSet presAssocID="{E94BE1AA-9B6D-43FC-A3EC-6EB43555FFA1}" presName="childText" presStyleLbl="bgAcc1" presStyleIdx="2" presStyleCnt="9" custScaleX="160317" custScaleY="136535">
        <dgm:presLayoutVars>
          <dgm:bulletEnabled val="1"/>
        </dgm:presLayoutVars>
      </dgm:prSet>
      <dgm:spPr/>
      <dgm:t>
        <a:bodyPr/>
        <a:lstStyle/>
        <a:p>
          <a:endParaRPr lang="ru-RU"/>
        </a:p>
      </dgm:t>
    </dgm:pt>
    <dgm:pt modelId="{2FAB966D-F994-45A8-B9A7-1031B88D95A2}" type="pres">
      <dgm:prSet presAssocID="{1CDE6368-C0B1-4F0A-B049-20FA88DB3376}" presName="root" presStyleCnt="0"/>
      <dgm:spPr/>
    </dgm:pt>
    <dgm:pt modelId="{F391E360-485A-4D09-9530-5B0120EA0481}" type="pres">
      <dgm:prSet presAssocID="{1CDE6368-C0B1-4F0A-B049-20FA88DB3376}" presName="rootComposite" presStyleCnt="0"/>
      <dgm:spPr/>
    </dgm:pt>
    <dgm:pt modelId="{953435CA-79B1-4504-B495-F63310A0E2BD}" type="pres">
      <dgm:prSet presAssocID="{1CDE6368-C0B1-4F0A-B049-20FA88DB3376}" presName="rootText" presStyleLbl="node1" presStyleIdx="1" presStyleCnt="3" custScaleX="118916"/>
      <dgm:spPr/>
      <dgm:t>
        <a:bodyPr/>
        <a:lstStyle/>
        <a:p>
          <a:endParaRPr lang="ru-RU"/>
        </a:p>
      </dgm:t>
    </dgm:pt>
    <dgm:pt modelId="{12B26A0C-FB02-4D9E-B885-D7D675551A38}" type="pres">
      <dgm:prSet presAssocID="{1CDE6368-C0B1-4F0A-B049-20FA88DB3376}" presName="rootConnector" presStyleLbl="node1" presStyleIdx="1" presStyleCnt="3"/>
      <dgm:spPr/>
      <dgm:t>
        <a:bodyPr/>
        <a:lstStyle/>
        <a:p>
          <a:endParaRPr lang="en-GB"/>
        </a:p>
      </dgm:t>
    </dgm:pt>
    <dgm:pt modelId="{7F2D8073-2005-4C45-A74B-96114EDCCC1D}" type="pres">
      <dgm:prSet presAssocID="{1CDE6368-C0B1-4F0A-B049-20FA88DB3376}" presName="childShape" presStyleCnt="0"/>
      <dgm:spPr/>
    </dgm:pt>
    <dgm:pt modelId="{D5634C5E-F6F1-426D-9564-6EBCAFD875DE}" type="pres">
      <dgm:prSet presAssocID="{F8FB4A6E-E0A7-4588-B4B6-52CE444C6414}" presName="Name13" presStyleLbl="parChTrans1D2" presStyleIdx="3" presStyleCnt="9"/>
      <dgm:spPr/>
      <dgm:t>
        <a:bodyPr/>
        <a:lstStyle/>
        <a:p>
          <a:endParaRPr lang="en-GB"/>
        </a:p>
      </dgm:t>
    </dgm:pt>
    <dgm:pt modelId="{68079A03-3A91-4BDB-A05B-4C849629873F}" type="pres">
      <dgm:prSet presAssocID="{418AABEC-F46E-4607-AC27-DA5D663FF96E}" presName="childText" presStyleLbl="bgAcc1" presStyleIdx="3" presStyleCnt="9" custScaleX="136473">
        <dgm:presLayoutVars>
          <dgm:bulletEnabled val="1"/>
        </dgm:presLayoutVars>
      </dgm:prSet>
      <dgm:spPr/>
      <dgm:t>
        <a:bodyPr/>
        <a:lstStyle/>
        <a:p>
          <a:endParaRPr lang="ru-RU"/>
        </a:p>
      </dgm:t>
    </dgm:pt>
    <dgm:pt modelId="{A876E118-54C9-4258-8956-DFD7AB3A4E32}" type="pres">
      <dgm:prSet presAssocID="{8381D441-FEC6-49FC-8148-D9D2457ACA4E}" presName="Name13" presStyleLbl="parChTrans1D2" presStyleIdx="4" presStyleCnt="9"/>
      <dgm:spPr/>
      <dgm:t>
        <a:bodyPr/>
        <a:lstStyle/>
        <a:p>
          <a:endParaRPr lang="en-GB"/>
        </a:p>
      </dgm:t>
    </dgm:pt>
    <dgm:pt modelId="{CE9F229A-D324-4362-9D02-11F5C08B45D3}" type="pres">
      <dgm:prSet presAssocID="{EE239615-BF27-4B70-A11B-0C91736F8EF8}" presName="childText" presStyleLbl="bgAcc1" presStyleIdx="4" presStyleCnt="9" custScaleX="140202">
        <dgm:presLayoutVars>
          <dgm:bulletEnabled val="1"/>
        </dgm:presLayoutVars>
      </dgm:prSet>
      <dgm:spPr/>
      <dgm:t>
        <a:bodyPr/>
        <a:lstStyle/>
        <a:p>
          <a:endParaRPr lang="ru-RU"/>
        </a:p>
      </dgm:t>
    </dgm:pt>
    <dgm:pt modelId="{8DFE6DEF-972B-4D25-939D-F0B3DF72E5FB}" type="pres">
      <dgm:prSet presAssocID="{6D560DA9-5CF7-49A7-9D6F-574E4694AAA7}" presName="Name13" presStyleLbl="parChTrans1D2" presStyleIdx="5" presStyleCnt="9"/>
      <dgm:spPr/>
      <dgm:t>
        <a:bodyPr/>
        <a:lstStyle/>
        <a:p>
          <a:endParaRPr lang="en-GB"/>
        </a:p>
      </dgm:t>
    </dgm:pt>
    <dgm:pt modelId="{8830F495-AFE7-4548-96F2-C226B8FC9922}" type="pres">
      <dgm:prSet presAssocID="{48D0B983-E88B-4286-924B-65D2FFA953C0}" presName="childText" presStyleLbl="bgAcc1" presStyleIdx="5" presStyleCnt="9" custScaleX="139770">
        <dgm:presLayoutVars>
          <dgm:bulletEnabled val="1"/>
        </dgm:presLayoutVars>
      </dgm:prSet>
      <dgm:spPr/>
      <dgm:t>
        <a:bodyPr/>
        <a:lstStyle/>
        <a:p>
          <a:endParaRPr lang="ru-RU"/>
        </a:p>
      </dgm:t>
    </dgm:pt>
    <dgm:pt modelId="{461086CD-1A32-404E-8A08-E46520AE38C6}" type="pres">
      <dgm:prSet presAssocID="{D4972F0C-75BF-4EE8-8933-9CF529BD12DF}" presName="Name13" presStyleLbl="parChTrans1D2" presStyleIdx="6" presStyleCnt="9"/>
      <dgm:spPr/>
      <dgm:t>
        <a:bodyPr/>
        <a:lstStyle/>
        <a:p>
          <a:endParaRPr lang="en-GB"/>
        </a:p>
      </dgm:t>
    </dgm:pt>
    <dgm:pt modelId="{AEA371E8-B60D-431B-BDC0-5729A8469578}" type="pres">
      <dgm:prSet presAssocID="{5A52AC43-45F2-4631-99C1-E44420C7AA96}" presName="childText" presStyleLbl="bgAcc1" presStyleIdx="6" presStyleCnt="9" custScaleX="151179">
        <dgm:presLayoutVars>
          <dgm:bulletEnabled val="1"/>
        </dgm:presLayoutVars>
      </dgm:prSet>
      <dgm:spPr/>
      <dgm:t>
        <a:bodyPr/>
        <a:lstStyle/>
        <a:p>
          <a:endParaRPr lang="en-GB"/>
        </a:p>
      </dgm:t>
    </dgm:pt>
    <dgm:pt modelId="{956CF18B-316F-47EE-802F-C4CD9DA58C66}" type="pres">
      <dgm:prSet presAssocID="{F43A5117-BFA6-4328-BBE5-6807A63DA78C}" presName="root" presStyleCnt="0"/>
      <dgm:spPr/>
    </dgm:pt>
    <dgm:pt modelId="{CA27E789-A4FF-43FC-AC82-E6F17C7D32DA}" type="pres">
      <dgm:prSet presAssocID="{F43A5117-BFA6-4328-BBE5-6807A63DA78C}" presName="rootComposite" presStyleCnt="0"/>
      <dgm:spPr/>
    </dgm:pt>
    <dgm:pt modelId="{33F06632-A711-4D9B-BA9D-1D1FAE96712C}" type="pres">
      <dgm:prSet presAssocID="{F43A5117-BFA6-4328-BBE5-6807A63DA78C}" presName="rootText" presStyleLbl="node1" presStyleIdx="2" presStyleCnt="3" custScaleX="115445"/>
      <dgm:spPr/>
      <dgm:t>
        <a:bodyPr/>
        <a:lstStyle/>
        <a:p>
          <a:endParaRPr lang="ru-RU"/>
        </a:p>
      </dgm:t>
    </dgm:pt>
    <dgm:pt modelId="{D2917E8C-B924-4FB6-AF08-45B677559807}" type="pres">
      <dgm:prSet presAssocID="{F43A5117-BFA6-4328-BBE5-6807A63DA78C}" presName="rootConnector" presStyleLbl="node1" presStyleIdx="2" presStyleCnt="3"/>
      <dgm:spPr/>
      <dgm:t>
        <a:bodyPr/>
        <a:lstStyle/>
        <a:p>
          <a:endParaRPr lang="en-GB"/>
        </a:p>
      </dgm:t>
    </dgm:pt>
    <dgm:pt modelId="{6B57DE95-787B-4E6B-8457-D3CCDCC5D0F5}" type="pres">
      <dgm:prSet presAssocID="{F43A5117-BFA6-4328-BBE5-6807A63DA78C}" presName="childShape" presStyleCnt="0"/>
      <dgm:spPr/>
    </dgm:pt>
    <dgm:pt modelId="{BA166076-C817-43F0-9177-9F60FCF824F1}" type="pres">
      <dgm:prSet presAssocID="{BA7C0EC7-E6D6-48D6-96C7-9D0DBB4C76DA}" presName="Name13" presStyleLbl="parChTrans1D2" presStyleIdx="7" presStyleCnt="9"/>
      <dgm:spPr/>
      <dgm:t>
        <a:bodyPr/>
        <a:lstStyle/>
        <a:p>
          <a:endParaRPr lang="en-GB"/>
        </a:p>
      </dgm:t>
    </dgm:pt>
    <dgm:pt modelId="{5E0F29DB-D8D0-4AA5-87BB-A4A79F94E064}" type="pres">
      <dgm:prSet presAssocID="{DAB97DDD-B6B8-4946-A101-5B1DE3FDCB38}" presName="childText" presStyleLbl="bgAcc1" presStyleIdx="7" presStyleCnt="9" custScaleX="136473">
        <dgm:presLayoutVars>
          <dgm:bulletEnabled val="1"/>
        </dgm:presLayoutVars>
      </dgm:prSet>
      <dgm:spPr/>
      <dgm:t>
        <a:bodyPr/>
        <a:lstStyle/>
        <a:p>
          <a:endParaRPr lang="ru-RU"/>
        </a:p>
      </dgm:t>
    </dgm:pt>
    <dgm:pt modelId="{17790764-3AD1-4ECC-B3CD-E07A2D711F0C}" type="pres">
      <dgm:prSet presAssocID="{6C7AEBC3-9711-44FF-ADD2-6FFA7C189D65}" presName="Name13" presStyleLbl="parChTrans1D2" presStyleIdx="8" presStyleCnt="9"/>
      <dgm:spPr/>
      <dgm:t>
        <a:bodyPr/>
        <a:lstStyle/>
        <a:p>
          <a:endParaRPr lang="en-GB"/>
        </a:p>
      </dgm:t>
    </dgm:pt>
    <dgm:pt modelId="{8B229D2B-56CB-4F35-909B-5D648E54AD51}" type="pres">
      <dgm:prSet presAssocID="{E7B70E06-08C6-41F9-B71F-0066B08FCD58}" presName="childText" presStyleLbl="bgAcc1" presStyleIdx="8" presStyleCnt="9" custScaleX="136473">
        <dgm:presLayoutVars>
          <dgm:bulletEnabled val="1"/>
        </dgm:presLayoutVars>
      </dgm:prSet>
      <dgm:spPr/>
      <dgm:t>
        <a:bodyPr/>
        <a:lstStyle/>
        <a:p>
          <a:endParaRPr lang="ru-RU"/>
        </a:p>
      </dgm:t>
    </dgm:pt>
  </dgm:ptLst>
  <dgm:cxnLst>
    <dgm:cxn modelId="{F8869819-20A1-4477-BB88-24DB1E0EDBB5}" srcId="{1CDE6368-C0B1-4F0A-B049-20FA88DB3376}" destId="{EE239615-BF27-4B70-A11B-0C91736F8EF8}" srcOrd="1" destOrd="0" parTransId="{8381D441-FEC6-49FC-8148-D9D2457ACA4E}" sibTransId="{56F504A9-1965-4199-837F-A97108EB5567}"/>
    <dgm:cxn modelId="{4741BDDE-0EF4-4407-83DF-5D233E283E1A}" type="presOf" srcId="{0735891A-542C-44E0-9F10-E6BDF7DCA547}" destId="{987C6300-68AF-499C-995A-4347456DCF6F}" srcOrd="0" destOrd="0" presId="urn:microsoft.com/office/officeart/2005/8/layout/hierarchy3"/>
    <dgm:cxn modelId="{CE6ACB7A-24B0-490B-81A2-F3A222E159C7}" srcId="{2359FF6D-8E24-4601-9237-EBFF93ABC4E2}" destId="{E94BE1AA-9B6D-43FC-A3EC-6EB43555FFA1}" srcOrd="2" destOrd="0" parTransId="{76C3D3A1-E579-4A7D-B15B-6CE83A20247F}" sibTransId="{1DCA7EEF-A811-4FBF-8CA8-FEA8EF228E86}"/>
    <dgm:cxn modelId="{9605D1CD-476B-447F-A4BD-FF50BF71B6F7}" type="presOf" srcId="{EE239615-BF27-4B70-A11B-0C91736F8EF8}" destId="{CE9F229A-D324-4362-9D02-11F5C08B45D3}" srcOrd="0" destOrd="0" presId="urn:microsoft.com/office/officeart/2005/8/layout/hierarchy3"/>
    <dgm:cxn modelId="{87E4C59A-028F-43EC-9BC4-6A0974380DE3}" srcId="{D2E1E95D-20FB-4ADB-896C-E49829AACE8D}" destId="{F43A5117-BFA6-4328-BBE5-6807A63DA78C}" srcOrd="2" destOrd="0" parTransId="{4A6FF9A9-F8FA-4971-844E-BA8A1F78ADC5}" sibTransId="{E3E2488D-87AA-4D29-A83B-69880312BFE4}"/>
    <dgm:cxn modelId="{275F9D8A-31A8-4DB6-9E18-17BE5A889E5A}" type="presOf" srcId="{F8FB4A6E-E0A7-4588-B4B6-52CE444C6414}" destId="{D5634C5E-F6F1-426D-9564-6EBCAFD875DE}" srcOrd="0" destOrd="0" presId="urn:microsoft.com/office/officeart/2005/8/layout/hierarchy3"/>
    <dgm:cxn modelId="{42764900-5AA6-4C4B-B9DE-3C483478EFDA}" srcId="{F43A5117-BFA6-4328-BBE5-6807A63DA78C}" destId="{DAB97DDD-B6B8-4946-A101-5B1DE3FDCB38}" srcOrd="0" destOrd="0" parTransId="{BA7C0EC7-E6D6-48D6-96C7-9D0DBB4C76DA}" sibTransId="{E75D2D60-E2C9-4C4D-B251-161FF7ECBFFF}"/>
    <dgm:cxn modelId="{3D07FD2A-75FB-42C6-9DF4-985E22BD1806}" type="presOf" srcId="{BA7C0EC7-E6D6-48D6-96C7-9D0DBB4C76DA}" destId="{BA166076-C817-43F0-9177-9F60FCF824F1}" srcOrd="0" destOrd="0" presId="urn:microsoft.com/office/officeart/2005/8/layout/hierarchy3"/>
    <dgm:cxn modelId="{D75FC373-7802-4A33-B932-D4D23C8CDAA3}" srcId="{1CDE6368-C0B1-4F0A-B049-20FA88DB3376}" destId="{5A52AC43-45F2-4631-99C1-E44420C7AA96}" srcOrd="3" destOrd="0" parTransId="{D4972F0C-75BF-4EE8-8933-9CF529BD12DF}" sibTransId="{8CBB7549-4A0D-4829-B43E-548A67DB22D3}"/>
    <dgm:cxn modelId="{E4DD02F8-2234-427A-8515-44B18C2B08FE}" type="presOf" srcId="{1CDE6368-C0B1-4F0A-B049-20FA88DB3376}" destId="{12B26A0C-FB02-4D9E-B885-D7D675551A38}" srcOrd="1" destOrd="0" presId="urn:microsoft.com/office/officeart/2005/8/layout/hierarchy3"/>
    <dgm:cxn modelId="{69690DD3-97A3-4EF9-8622-1201353AB64C}" type="presOf" srcId="{2359FF6D-8E24-4601-9237-EBFF93ABC4E2}" destId="{08C78607-06FB-4D31-AEB1-C7AA2093D96B}" srcOrd="1" destOrd="0" presId="urn:microsoft.com/office/officeart/2005/8/layout/hierarchy3"/>
    <dgm:cxn modelId="{00626A70-97C2-4A71-AFDE-82CCAFA1AB95}" srcId="{F43A5117-BFA6-4328-BBE5-6807A63DA78C}" destId="{E7B70E06-08C6-41F9-B71F-0066B08FCD58}" srcOrd="1" destOrd="0" parTransId="{6C7AEBC3-9711-44FF-ADD2-6FFA7C189D65}" sibTransId="{AC9C9FEC-6A6F-4D29-9699-8241880C1BFA}"/>
    <dgm:cxn modelId="{1ABE0F2C-1ED4-4B17-B063-78019F1C7F9A}" srcId="{2359FF6D-8E24-4601-9237-EBFF93ABC4E2}" destId="{D1FDBE0F-CEE5-4E1E-8822-389507389C4F}" srcOrd="1" destOrd="0" parTransId="{0735891A-542C-44E0-9F10-E6BDF7DCA547}" sibTransId="{D55B9B09-2F80-4481-A8C6-3708C27545C0}"/>
    <dgm:cxn modelId="{095B0965-0E41-4AA5-AF60-0C404AC89F77}" type="presOf" srcId="{E94BE1AA-9B6D-43FC-A3EC-6EB43555FFA1}" destId="{719071F2-3E61-4838-9E87-1D63FF9EF477}" srcOrd="0" destOrd="0" presId="urn:microsoft.com/office/officeart/2005/8/layout/hierarchy3"/>
    <dgm:cxn modelId="{769AA8E0-33F1-4879-BA7F-814BA772F9ED}" type="presOf" srcId="{DFF51FE9-1ECC-4AA3-99F0-CC6888E03A5F}" destId="{4A8E601A-CFEA-430D-AABB-6E4DD248B87C}" srcOrd="0" destOrd="0" presId="urn:microsoft.com/office/officeart/2005/8/layout/hierarchy3"/>
    <dgm:cxn modelId="{94E554FC-C84D-4265-B7C4-33AB5B86E5E1}" type="presOf" srcId="{418AABEC-F46E-4607-AC27-DA5D663FF96E}" destId="{68079A03-3A91-4BDB-A05B-4C849629873F}" srcOrd="0" destOrd="0" presId="urn:microsoft.com/office/officeart/2005/8/layout/hierarchy3"/>
    <dgm:cxn modelId="{8130C480-61D0-4413-904B-6E6B3B5B415B}" type="presOf" srcId="{1CDE6368-C0B1-4F0A-B049-20FA88DB3376}" destId="{953435CA-79B1-4504-B495-F63310A0E2BD}" srcOrd="0" destOrd="0" presId="urn:microsoft.com/office/officeart/2005/8/layout/hierarchy3"/>
    <dgm:cxn modelId="{135F28C4-EFBE-41CC-B2A3-BDCD8DE85D0B}" srcId="{D2E1E95D-20FB-4ADB-896C-E49829AACE8D}" destId="{1CDE6368-C0B1-4F0A-B049-20FA88DB3376}" srcOrd="1" destOrd="0" parTransId="{51A18EBB-F1F1-4474-A16E-619BEB340B3B}" sibTransId="{F6B42A16-4790-4D4A-8E7B-D4820AD84E47}"/>
    <dgm:cxn modelId="{0781DCAB-D558-46DB-9D44-ECDF635A7371}" srcId="{1CDE6368-C0B1-4F0A-B049-20FA88DB3376}" destId="{418AABEC-F46E-4607-AC27-DA5D663FF96E}" srcOrd="0" destOrd="0" parTransId="{F8FB4A6E-E0A7-4588-B4B6-52CE444C6414}" sibTransId="{B764177A-D30E-401D-991C-EFACDECE04DE}"/>
    <dgm:cxn modelId="{997CD338-4A56-42EB-BFE3-4E063B6EBCB8}" type="presOf" srcId="{6D560DA9-5CF7-49A7-9D6F-574E4694AAA7}" destId="{8DFE6DEF-972B-4D25-939D-F0B3DF72E5FB}" srcOrd="0" destOrd="0" presId="urn:microsoft.com/office/officeart/2005/8/layout/hierarchy3"/>
    <dgm:cxn modelId="{0816032B-C177-4979-9F78-FC4BCB7EB980}" type="presOf" srcId="{8381D441-FEC6-49FC-8148-D9D2457ACA4E}" destId="{A876E118-54C9-4258-8956-DFD7AB3A4E32}" srcOrd="0" destOrd="0" presId="urn:microsoft.com/office/officeart/2005/8/layout/hierarchy3"/>
    <dgm:cxn modelId="{B46738A7-53B4-4665-810A-E2F2CEE9DEBD}" type="presOf" srcId="{E7B70E06-08C6-41F9-B71F-0066B08FCD58}" destId="{8B229D2B-56CB-4F35-909B-5D648E54AD51}" srcOrd="0" destOrd="0" presId="urn:microsoft.com/office/officeart/2005/8/layout/hierarchy3"/>
    <dgm:cxn modelId="{2796D720-B1B5-4DEE-89AD-45B637324146}" type="presOf" srcId="{76C3D3A1-E579-4A7D-B15B-6CE83A20247F}" destId="{65FE62A9-67ED-423D-B5FC-D69DE1BA234A}" srcOrd="0" destOrd="0" presId="urn:microsoft.com/office/officeart/2005/8/layout/hierarchy3"/>
    <dgm:cxn modelId="{4F683699-20D7-4A1C-8A4B-B3F0C49BC035}" type="presOf" srcId="{D1FDBE0F-CEE5-4E1E-8822-389507389C4F}" destId="{9F3920DD-D591-4ADE-A7BE-DBC2322EE303}" srcOrd="0" destOrd="0" presId="urn:microsoft.com/office/officeart/2005/8/layout/hierarchy3"/>
    <dgm:cxn modelId="{7FD6311A-38F4-4C2D-95E6-17768FF45513}" type="presOf" srcId="{71B85811-8844-4A56-97C1-28C5E52F8CAA}" destId="{5D653ABE-0936-4F53-8760-F93F0D4C8721}" srcOrd="0" destOrd="0" presId="urn:microsoft.com/office/officeart/2005/8/layout/hierarchy3"/>
    <dgm:cxn modelId="{A5330D67-F59E-4F01-8EDE-7CF477F038E1}" type="presOf" srcId="{DAB97DDD-B6B8-4946-A101-5B1DE3FDCB38}" destId="{5E0F29DB-D8D0-4AA5-87BB-A4A79F94E064}" srcOrd="0" destOrd="0" presId="urn:microsoft.com/office/officeart/2005/8/layout/hierarchy3"/>
    <dgm:cxn modelId="{B73AB9B2-7816-42EF-83E1-E64F8C0354A8}" srcId="{D2E1E95D-20FB-4ADB-896C-E49829AACE8D}" destId="{2359FF6D-8E24-4601-9237-EBFF93ABC4E2}" srcOrd="0" destOrd="0" parTransId="{920D56A0-71A5-4883-A6CD-97E3AE98D29D}" sibTransId="{3BE5BF19-43AC-4176-9574-F7D21D31CA68}"/>
    <dgm:cxn modelId="{6EE07842-F728-4F10-86EF-29EC200860B3}" type="presOf" srcId="{48D0B983-E88B-4286-924B-65D2FFA953C0}" destId="{8830F495-AFE7-4548-96F2-C226B8FC9922}" srcOrd="0" destOrd="0" presId="urn:microsoft.com/office/officeart/2005/8/layout/hierarchy3"/>
    <dgm:cxn modelId="{189B89C8-8808-4FB9-BE0C-1C51710CFD1E}" type="presOf" srcId="{D2E1E95D-20FB-4ADB-896C-E49829AACE8D}" destId="{A005D1BD-1B5C-434D-B2B0-0610C63A9F99}" srcOrd="0" destOrd="0" presId="urn:microsoft.com/office/officeart/2005/8/layout/hierarchy3"/>
    <dgm:cxn modelId="{EDA004E1-BEAF-4BBA-9034-E30B75BFEAAB}" type="presOf" srcId="{D4972F0C-75BF-4EE8-8933-9CF529BD12DF}" destId="{461086CD-1A32-404E-8A08-E46520AE38C6}" srcOrd="0" destOrd="0" presId="urn:microsoft.com/office/officeart/2005/8/layout/hierarchy3"/>
    <dgm:cxn modelId="{0A99FDE4-DD4B-4129-A1C5-DE98C3672A0C}" type="presOf" srcId="{5A52AC43-45F2-4631-99C1-E44420C7AA96}" destId="{AEA371E8-B60D-431B-BDC0-5729A8469578}" srcOrd="0" destOrd="0" presId="urn:microsoft.com/office/officeart/2005/8/layout/hierarchy3"/>
    <dgm:cxn modelId="{78DF729B-C626-46F2-A10B-9D0DDA9E7AEC}" type="presOf" srcId="{6C7AEBC3-9711-44FF-ADD2-6FFA7C189D65}" destId="{17790764-3AD1-4ECC-B3CD-E07A2D711F0C}" srcOrd="0" destOrd="0" presId="urn:microsoft.com/office/officeart/2005/8/layout/hierarchy3"/>
    <dgm:cxn modelId="{3FBB4F78-10F9-4E9D-9FC8-B2C0A8440619}" srcId="{1CDE6368-C0B1-4F0A-B049-20FA88DB3376}" destId="{48D0B983-E88B-4286-924B-65D2FFA953C0}" srcOrd="2" destOrd="0" parTransId="{6D560DA9-5CF7-49A7-9D6F-574E4694AAA7}" sibTransId="{F2E727D4-F75A-47DD-805D-EE89A4AFB808}"/>
    <dgm:cxn modelId="{1C1D577E-7A68-44C5-AF3C-1583D9BBE88D}" type="presOf" srcId="{F43A5117-BFA6-4328-BBE5-6807A63DA78C}" destId="{D2917E8C-B924-4FB6-AF08-45B677559807}" srcOrd="1" destOrd="0" presId="urn:microsoft.com/office/officeart/2005/8/layout/hierarchy3"/>
    <dgm:cxn modelId="{616BAB63-36F5-4227-9470-C6DD2CE90E52}" srcId="{2359FF6D-8E24-4601-9237-EBFF93ABC4E2}" destId="{DFF51FE9-1ECC-4AA3-99F0-CC6888E03A5F}" srcOrd="0" destOrd="0" parTransId="{71B85811-8844-4A56-97C1-28C5E52F8CAA}" sibTransId="{708B9AFE-DD6E-4A16-829C-E699A9372DFF}"/>
    <dgm:cxn modelId="{63BD2486-7CB8-4E3A-81A5-08C1C54B8496}" type="presOf" srcId="{F43A5117-BFA6-4328-BBE5-6807A63DA78C}" destId="{33F06632-A711-4D9B-BA9D-1D1FAE96712C}" srcOrd="0" destOrd="0" presId="urn:microsoft.com/office/officeart/2005/8/layout/hierarchy3"/>
    <dgm:cxn modelId="{BBEA1578-0F02-4F97-99A7-C6EC80EE260F}" type="presOf" srcId="{2359FF6D-8E24-4601-9237-EBFF93ABC4E2}" destId="{D25D3C3C-96BF-4386-9578-196FD2DF90CC}" srcOrd="0" destOrd="0" presId="urn:microsoft.com/office/officeart/2005/8/layout/hierarchy3"/>
    <dgm:cxn modelId="{41C08FA6-7C89-4E79-ACFE-CA00B05AAF22}" type="presParOf" srcId="{A005D1BD-1B5C-434D-B2B0-0610C63A9F99}" destId="{5A91AD6B-0A39-403C-9338-99144B0A1ED9}" srcOrd="0" destOrd="0" presId="urn:microsoft.com/office/officeart/2005/8/layout/hierarchy3"/>
    <dgm:cxn modelId="{3395B34E-956B-4050-9AB3-437498429A55}" type="presParOf" srcId="{5A91AD6B-0A39-403C-9338-99144B0A1ED9}" destId="{9A8CC900-0775-4623-8792-236264CEF2B6}" srcOrd="0" destOrd="0" presId="urn:microsoft.com/office/officeart/2005/8/layout/hierarchy3"/>
    <dgm:cxn modelId="{4C2EA6F6-3A02-480F-B13E-2DDC9D78C363}" type="presParOf" srcId="{9A8CC900-0775-4623-8792-236264CEF2B6}" destId="{D25D3C3C-96BF-4386-9578-196FD2DF90CC}" srcOrd="0" destOrd="0" presId="urn:microsoft.com/office/officeart/2005/8/layout/hierarchy3"/>
    <dgm:cxn modelId="{F10557F9-F792-4B07-BE0E-9776EF3B3666}" type="presParOf" srcId="{9A8CC900-0775-4623-8792-236264CEF2B6}" destId="{08C78607-06FB-4D31-AEB1-C7AA2093D96B}" srcOrd="1" destOrd="0" presId="urn:microsoft.com/office/officeart/2005/8/layout/hierarchy3"/>
    <dgm:cxn modelId="{E59F2856-BEBD-46D7-A391-E87A165B7935}" type="presParOf" srcId="{5A91AD6B-0A39-403C-9338-99144B0A1ED9}" destId="{B7890F07-EA31-487B-ADB7-2CF615FE1213}" srcOrd="1" destOrd="0" presId="urn:microsoft.com/office/officeart/2005/8/layout/hierarchy3"/>
    <dgm:cxn modelId="{0650B676-A86B-4BAE-B400-ED31049C4FF0}" type="presParOf" srcId="{B7890F07-EA31-487B-ADB7-2CF615FE1213}" destId="{5D653ABE-0936-4F53-8760-F93F0D4C8721}" srcOrd="0" destOrd="0" presId="urn:microsoft.com/office/officeart/2005/8/layout/hierarchy3"/>
    <dgm:cxn modelId="{7F62393F-F1BF-435C-A6DE-E672659EFBB7}" type="presParOf" srcId="{B7890F07-EA31-487B-ADB7-2CF615FE1213}" destId="{4A8E601A-CFEA-430D-AABB-6E4DD248B87C}" srcOrd="1" destOrd="0" presId="urn:microsoft.com/office/officeart/2005/8/layout/hierarchy3"/>
    <dgm:cxn modelId="{F8BA587D-282C-4B3B-A64F-859D167B567F}" type="presParOf" srcId="{B7890F07-EA31-487B-ADB7-2CF615FE1213}" destId="{987C6300-68AF-499C-995A-4347456DCF6F}" srcOrd="2" destOrd="0" presId="urn:microsoft.com/office/officeart/2005/8/layout/hierarchy3"/>
    <dgm:cxn modelId="{180D7C84-8519-411C-B7D2-5792F922701D}" type="presParOf" srcId="{B7890F07-EA31-487B-ADB7-2CF615FE1213}" destId="{9F3920DD-D591-4ADE-A7BE-DBC2322EE303}" srcOrd="3" destOrd="0" presId="urn:microsoft.com/office/officeart/2005/8/layout/hierarchy3"/>
    <dgm:cxn modelId="{6CDAA7B7-9F23-41C9-9DC4-669EE7DAF261}" type="presParOf" srcId="{B7890F07-EA31-487B-ADB7-2CF615FE1213}" destId="{65FE62A9-67ED-423D-B5FC-D69DE1BA234A}" srcOrd="4" destOrd="0" presId="urn:microsoft.com/office/officeart/2005/8/layout/hierarchy3"/>
    <dgm:cxn modelId="{80A7E026-F81D-43B9-BC58-DAE2EDF17AEA}" type="presParOf" srcId="{B7890F07-EA31-487B-ADB7-2CF615FE1213}" destId="{719071F2-3E61-4838-9E87-1D63FF9EF477}" srcOrd="5" destOrd="0" presId="urn:microsoft.com/office/officeart/2005/8/layout/hierarchy3"/>
    <dgm:cxn modelId="{4E318683-C702-4002-A5C9-C60E93CECE6A}" type="presParOf" srcId="{A005D1BD-1B5C-434D-B2B0-0610C63A9F99}" destId="{2FAB966D-F994-45A8-B9A7-1031B88D95A2}" srcOrd="1" destOrd="0" presId="urn:microsoft.com/office/officeart/2005/8/layout/hierarchy3"/>
    <dgm:cxn modelId="{CAE725DC-D792-4D00-BC22-1603B50C294F}" type="presParOf" srcId="{2FAB966D-F994-45A8-B9A7-1031B88D95A2}" destId="{F391E360-485A-4D09-9530-5B0120EA0481}" srcOrd="0" destOrd="0" presId="urn:microsoft.com/office/officeart/2005/8/layout/hierarchy3"/>
    <dgm:cxn modelId="{89CB9E4A-6CBE-4B65-B6F5-3EABF6C9AAC9}" type="presParOf" srcId="{F391E360-485A-4D09-9530-5B0120EA0481}" destId="{953435CA-79B1-4504-B495-F63310A0E2BD}" srcOrd="0" destOrd="0" presId="urn:microsoft.com/office/officeart/2005/8/layout/hierarchy3"/>
    <dgm:cxn modelId="{00227B55-B52C-4EDD-AD80-F2F9F7B94A05}" type="presParOf" srcId="{F391E360-485A-4D09-9530-5B0120EA0481}" destId="{12B26A0C-FB02-4D9E-B885-D7D675551A38}" srcOrd="1" destOrd="0" presId="urn:microsoft.com/office/officeart/2005/8/layout/hierarchy3"/>
    <dgm:cxn modelId="{729A0C4E-3CF7-4BF4-B981-213963971BFB}" type="presParOf" srcId="{2FAB966D-F994-45A8-B9A7-1031B88D95A2}" destId="{7F2D8073-2005-4C45-A74B-96114EDCCC1D}" srcOrd="1" destOrd="0" presId="urn:microsoft.com/office/officeart/2005/8/layout/hierarchy3"/>
    <dgm:cxn modelId="{4BDEFBB5-EE09-45F5-BDCE-3A02CCC03E68}" type="presParOf" srcId="{7F2D8073-2005-4C45-A74B-96114EDCCC1D}" destId="{D5634C5E-F6F1-426D-9564-6EBCAFD875DE}" srcOrd="0" destOrd="0" presId="urn:microsoft.com/office/officeart/2005/8/layout/hierarchy3"/>
    <dgm:cxn modelId="{4F2C8D28-B100-43E7-99D3-A7149A264E74}" type="presParOf" srcId="{7F2D8073-2005-4C45-A74B-96114EDCCC1D}" destId="{68079A03-3A91-4BDB-A05B-4C849629873F}" srcOrd="1" destOrd="0" presId="urn:microsoft.com/office/officeart/2005/8/layout/hierarchy3"/>
    <dgm:cxn modelId="{37FD76AF-90C8-45F9-B867-90EA63A98D43}" type="presParOf" srcId="{7F2D8073-2005-4C45-A74B-96114EDCCC1D}" destId="{A876E118-54C9-4258-8956-DFD7AB3A4E32}" srcOrd="2" destOrd="0" presId="urn:microsoft.com/office/officeart/2005/8/layout/hierarchy3"/>
    <dgm:cxn modelId="{49E3B6D1-666D-4F3B-BCE3-51D483B5FA9B}" type="presParOf" srcId="{7F2D8073-2005-4C45-A74B-96114EDCCC1D}" destId="{CE9F229A-D324-4362-9D02-11F5C08B45D3}" srcOrd="3" destOrd="0" presId="urn:microsoft.com/office/officeart/2005/8/layout/hierarchy3"/>
    <dgm:cxn modelId="{5926795E-E7CD-40CD-A1BE-D3943816BB05}" type="presParOf" srcId="{7F2D8073-2005-4C45-A74B-96114EDCCC1D}" destId="{8DFE6DEF-972B-4D25-939D-F0B3DF72E5FB}" srcOrd="4" destOrd="0" presId="urn:microsoft.com/office/officeart/2005/8/layout/hierarchy3"/>
    <dgm:cxn modelId="{5577874D-1202-42C9-A1E0-FACE28AA0324}" type="presParOf" srcId="{7F2D8073-2005-4C45-A74B-96114EDCCC1D}" destId="{8830F495-AFE7-4548-96F2-C226B8FC9922}" srcOrd="5" destOrd="0" presId="urn:microsoft.com/office/officeart/2005/8/layout/hierarchy3"/>
    <dgm:cxn modelId="{057EA2B5-5B72-4B13-B29B-7973836ACC6C}" type="presParOf" srcId="{7F2D8073-2005-4C45-A74B-96114EDCCC1D}" destId="{461086CD-1A32-404E-8A08-E46520AE38C6}" srcOrd="6" destOrd="0" presId="urn:microsoft.com/office/officeart/2005/8/layout/hierarchy3"/>
    <dgm:cxn modelId="{027AD83B-60CB-4F5E-9E43-FA4CEEA19208}" type="presParOf" srcId="{7F2D8073-2005-4C45-A74B-96114EDCCC1D}" destId="{AEA371E8-B60D-431B-BDC0-5729A8469578}" srcOrd="7" destOrd="0" presId="urn:microsoft.com/office/officeart/2005/8/layout/hierarchy3"/>
    <dgm:cxn modelId="{705F2A9F-5DEA-4A0B-AEBD-A1FC3DBD1ACB}" type="presParOf" srcId="{A005D1BD-1B5C-434D-B2B0-0610C63A9F99}" destId="{956CF18B-316F-47EE-802F-C4CD9DA58C66}" srcOrd="2" destOrd="0" presId="urn:microsoft.com/office/officeart/2005/8/layout/hierarchy3"/>
    <dgm:cxn modelId="{ECEA4214-319E-4493-AC90-4B9FAB5485AA}" type="presParOf" srcId="{956CF18B-316F-47EE-802F-C4CD9DA58C66}" destId="{CA27E789-A4FF-43FC-AC82-E6F17C7D32DA}" srcOrd="0" destOrd="0" presId="urn:microsoft.com/office/officeart/2005/8/layout/hierarchy3"/>
    <dgm:cxn modelId="{7F31B0EA-1B67-4FFD-89D2-7C76E06EAA39}" type="presParOf" srcId="{CA27E789-A4FF-43FC-AC82-E6F17C7D32DA}" destId="{33F06632-A711-4D9B-BA9D-1D1FAE96712C}" srcOrd="0" destOrd="0" presId="urn:microsoft.com/office/officeart/2005/8/layout/hierarchy3"/>
    <dgm:cxn modelId="{D18CBD6E-AA0A-43BE-8737-6C1FFE09B6E8}" type="presParOf" srcId="{CA27E789-A4FF-43FC-AC82-E6F17C7D32DA}" destId="{D2917E8C-B924-4FB6-AF08-45B677559807}" srcOrd="1" destOrd="0" presId="urn:microsoft.com/office/officeart/2005/8/layout/hierarchy3"/>
    <dgm:cxn modelId="{278E631C-3F0F-467A-8C7E-662CFD458B62}" type="presParOf" srcId="{956CF18B-316F-47EE-802F-C4CD9DA58C66}" destId="{6B57DE95-787B-4E6B-8457-D3CCDCC5D0F5}" srcOrd="1" destOrd="0" presId="urn:microsoft.com/office/officeart/2005/8/layout/hierarchy3"/>
    <dgm:cxn modelId="{B6E96A62-9779-4E34-B3B3-473490FEFCAA}" type="presParOf" srcId="{6B57DE95-787B-4E6B-8457-D3CCDCC5D0F5}" destId="{BA166076-C817-43F0-9177-9F60FCF824F1}" srcOrd="0" destOrd="0" presId="urn:microsoft.com/office/officeart/2005/8/layout/hierarchy3"/>
    <dgm:cxn modelId="{6058E6C7-8416-4377-A9E2-8CCA08B1A0E6}" type="presParOf" srcId="{6B57DE95-787B-4E6B-8457-D3CCDCC5D0F5}" destId="{5E0F29DB-D8D0-4AA5-87BB-A4A79F94E064}" srcOrd="1" destOrd="0" presId="urn:microsoft.com/office/officeart/2005/8/layout/hierarchy3"/>
    <dgm:cxn modelId="{D28FE217-2D51-404C-920E-21523BA64FEA}" type="presParOf" srcId="{6B57DE95-787B-4E6B-8457-D3CCDCC5D0F5}" destId="{17790764-3AD1-4ECC-B3CD-E07A2D711F0C}" srcOrd="2" destOrd="0" presId="urn:microsoft.com/office/officeart/2005/8/layout/hierarchy3"/>
    <dgm:cxn modelId="{0A84BFD3-C9DA-4A5C-BC1D-549278467EFB}" type="presParOf" srcId="{6B57DE95-787B-4E6B-8457-D3CCDCC5D0F5}" destId="{8B229D2B-56CB-4F35-909B-5D648E54AD51}"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5D3C3C-96BF-4386-9578-196FD2DF90CC}">
      <dsp:nvSpPr>
        <dsp:cNvPr id="0" name=""/>
        <dsp:cNvSpPr/>
      </dsp:nvSpPr>
      <dsp:spPr>
        <a:xfrm>
          <a:off x="1112746" y="670"/>
          <a:ext cx="1875444" cy="78891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t>Databases:</a:t>
          </a:r>
          <a:endParaRPr lang="ru-RU" sz="1800" b="1" kern="1200" dirty="0"/>
        </a:p>
      </dsp:txBody>
      <dsp:txXfrm>
        <a:off x="1135853" y="23777"/>
        <a:ext cx="1829230" cy="742702"/>
      </dsp:txXfrm>
    </dsp:sp>
    <dsp:sp modelId="{5D653ABE-0936-4F53-8760-F93F0D4C8721}">
      <dsp:nvSpPr>
        <dsp:cNvPr id="0" name=""/>
        <dsp:cNvSpPr/>
      </dsp:nvSpPr>
      <dsp:spPr>
        <a:xfrm>
          <a:off x="1300290" y="789587"/>
          <a:ext cx="187544" cy="735803"/>
        </a:xfrm>
        <a:custGeom>
          <a:avLst/>
          <a:gdLst/>
          <a:ahLst/>
          <a:cxnLst/>
          <a:rect l="0" t="0" r="0" b="0"/>
          <a:pathLst>
            <a:path>
              <a:moveTo>
                <a:pt x="0" y="0"/>
              </a:moveTo>
              <a:lnTo>
                <a:pt x="0" y="735803"/>
              </a:lnTo>
              <a:lnTo>
                <a:pt x="187544" y="73580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8E601A-CFEA-430D-AABB-6E4DD248B87C}">
      <dsp:nvSpPr>
        <dsp:cNvPr id="0" name=""/>
        <dsp:cNvSpPr/>
      </dsp:nvSpPr>
      <dsp:spPr>
        <a:xfrm>
          <a:off x="1487835" y="986816"/>
          <a:ext cx="2023628" cy="107714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data and analytical system FIRA PRO (producers)</a:t>
          </a:r>
          <a:r>
            <a:rPr lang="ru-RU" sz="1400" kern="1200" dirty="0" smtClean="0"/>
            <a:t> </a:t>
          </a:r>
          <a:endParaRPr lang="en-US" sz="1400" kern="1200" dirty="0" smtClean="0"/>
        </a:p>
        <a:p>
          <a:pPr lvl="0" algn="ctr" defTabSz="622300">
            <a:lnSpc>
              <a:spcPct val="90000"/>
            </a:lnSpc>
            <a:spcBef>
              <a:spcPct val="0"/>
            </a:spcBef>
            <a:spcAft>
              <a:spcPct val="35000"/>
            </a:spcAft>
          </a:pPr>
          <a:r>
            <a:rPr lang="en-US" sz="1400" kern="1200" dirty="0" smtClean="0"/>
            <a:t>www.export-import.ru/price.htm</a:t>
          </a:r>
          <a:endParaRPr lang="ru-RU" sz="1400" kern="1200" dirty="0"/>
        </a:p>
      </dsp:txBody>
      <dsp:txXfrm>
        <a:off x="1519384" y="1018365"/>
        <a:ext cx="1960530" cy="1014049"/>
      </dsp:txXfrm>
    </dsp:sp>
    <dsp:sp modelId="{987C6300-68AF-499C-995A-4347456DCF6F}">
      <dsp:nvSpPr>
        <dsp:cNvPr id="0" name=""/>
        <dsp:cNvSpPr/>
      </dsp:nvSpPr>
      <dsp:spPr>
        <a:xfrm>
          <a:off x="1300290" y="789587"/>
          <a:ext cx="187544" cy="2010180"/>
        </a:xfrm>
        <a:custGeom>
          <a:avLst/>
          <a:gdLst/>
          <a:ahLst/>
          <a:cxnLst/>
          <a:rect l="0" t="0" r="0" b="0"/>
          <a:pathLst>
            <a:path>
              <a:moveTo>
                <a:pt x="0" y="0"/>
              </a:moveTo>
              <a:lnTo>
                <a:pt x="0" y="2010180"/>
              </a:lnTo>
              <a:lnTo>
                <a:pt x="187544" y="201018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3920DD-D591-4ADE-A7BE-DBC2322EE303}">
      <dsp:nvSpPr>
        <dsp:cNvPr id="0" name=""/>
        <dsp:cNvSpPr/>
      </dsp:nvSpPr>
      <dsp:spPr>
        <a:xfrm>
          <a:off x="1487835" y="2261193"/>
          <a:ext cx="2023628" cy="107714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database “Statistics of foreign trade activities”</a:t>
          </a:r>
        </a:p>
        <a:p>
          <a:pPr lvl="0" algn="ctr" defTabSz="622300">
            <a:lnSpc>
              <a:spcPct val="90000"/>
            </a:lnSpc>
            <a:spcBef>
              <a:spcPct val="0"/>
            </a:spcBef>
            <a:spcAft>
              <a:spcPct val="35000"/>
            </a:spcAft>
          </a:pPr>
          <a:r>
            <a:rPr lang="en-US" sz="1400" kern="1200" dirty="0" smtClean="0"/>
            <a:t>www.fira.ru/site/tariffs/index.html.</a:t>
          </a:r>
          <a:endParaRPr lang="ru-RU" sz="1400" kern="1200" dirty="0"/>
        </a:p>
      </dsp:txBody>
      <dsp:txXfrm>
        <a:off x="1519384" y="2292742"/>
        <a:ext cx="1960530" cy="1014049"/>
      </dsp:txXfrm>
    </dsp:sp>
    <dsp:sp modelId="{65FE62A9-67ED-423D-B5FC-D69DE1BA234A}">
      <dsp:nvSpPr>
        <dsp:cNvPr id="0" name=""/>
        <dsp:cNvSpPr/>
      </dsp:nvSpPr>
      <dsp:spPr>
        <a:xfrm>
          <a:off x="1300290" y="789587"/>
          <a:ext cx="187544" cy="3284557"/>
        </a:xfrm>
        <a:custGeom>
          <a:avLst/>
          <a:gdLst/>
          <a:ahLst/>
          <a:cxnLst/>
          <a:rect l="0" t="0" r="0" b="0"/>
          <a:pathLst>
            <a:path>
              <a:moveTo>
                <a:pt x="0" y="0"/>
              </a:moveTo>
              <a:lnTo>
                <a:pt x="0" y="3284557"/>
              </a:lnTo>
              <a:lnTo>
                <a:pt x="187544" y="328455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9071F2-3E61-4838-9E87-1D63FF9EF477}">
      <dsp:nvSpPr>
        <dsp:cNvPr id="0" name=""/>
        <dsp:cNvSpPr/>
      </dsp:nvSpPr>
      <dsp:spPr>
        <a:xfrm>
          <a:off x="1487835" y="3535570"/>
          <a:ext cx="2023628" cy="107714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marketing database</a:t>
          </a:r>
        </a:p>
        <a:p>
          <a:pPr lvl="0" algn="ctr" defTabSz="622300">
            <a:lnSpc>
              <a:spcPct val="90000"/>
            </a:lnSpc>
            <a:spcBef>
              <a:spcPct val="0"/>
            </a:spcBef>
            <a:spcAft>
              <a:spcPct val="35000"/>
            </a:spcAft>
          </a:pPr>
          <a:r>
            <a:rPr lang="en-US" sz="1400" kern="1200" dirty="0" smtClean="0"/>
            <a:t>www.marketingbase.ru</a:t>
          </a:r>
          <a:endParaRPr lang="ru-RU" sz="1400" kern="1200" dirty="0"/>
        </a:p>
      </dsp:txBody>
      <dsp:txXfrm>
        <a:off x="1519384" y="3567119"/>
        <a:ext cx="1960530" cy="1014049"/>
      </dsp:txXfrm>
    </dsp:sp>
    <dsp:sp modelId="{953435CA-79B1-4504-B495-F63310A0E2BD}">
      <dsp:nvSpPr>
        <dsp:cNvPr id="0" name=""/>
        <dsp:cNvSpPr/>
      </dsp:nvSpPr>
      <dsp:spPr>
        <a:xfrm>
          <a:off x="3530663" y="670"/>
          <a:ext cx="1876296" cy="78891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t>Open resources:</a:t>
          </a:r>
          <a:endParaRPr lang="ru-RU" sz="1800" b="1" kern="1200" dirty="0"/>
        </a:p>
      </dsp:txBody>
      <dsp:txXfrm>
        <a:off x="3553770" y="23777"/>
        <a:ext cx="1830082" cy="742702"/>
      </dsp:txXfrm>
    </dsp:sp>
    <dsp:sp modelId="{D5634C5E-F6F1-426D-9564-6EBCAFD875DE}">
      <dsp:nvSpPr>
        <dsp:cNvPr id="0" name=""/>
        <dsp:cNvSpPr/>
      </dsp:nvSpPr>
      <dsp:spPr>
        <a:xfrm>
          <a:off x="3718292" y="789587"/>
          <a:ext cx="187629" cy="591687"/>
        </a:xfrm>
        <a:custGeom>
          <a:avLst/>
          <a:gdLst/>
          <a:ahLst/>
          <a:cxnLst/>
          <a:rect l="0" t="0" r="0" b="0"/>
          <a:pathLst>
            <a:path>
              <a:moveTo>
                <a:pt x="0" y="0"/>
              </a:moveTo>
              <a:lnTo>
                <a:pt x="0" y="591687"/>
              </a:lnTo>
              <a:lnTo>
                <a:pt x="187629" y="59168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079A03-3A91-4BDB-A05B-4C849629873F}">
      <dsp:nvSpPr>
        <dsp:cNvPr id="0" name=""/>
        <dsp:cNvSpPr/>
      </dsp:nvSpPr>
      <dsp:spPr>
        <a:xfrm>
          <a:off x="3905922" y="986816"/>
          <a:ext cx="1722653" cy="78891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www.marketologi.ru</a:t>
          </a:r>
        </a:p>
        <a:p>
          <a:pPr lvl="0" algn="ctr" defTabSz="622300">
            <a:lnSpc>
              <a:spcPct val="90000"/>
            </a:lnSpc>
            <a:spcBef>
              <a:spcPct val="0"/>
            </a:spcBef>
            <a:spcAft>
              <a:spcPct val="35000"/>
            </a:spcAft>
          </a:pPr>
          <a:r>
            <a:rPr lang="en-US" sz="1400" kern="1200" dirty="0" smtClean="0"/>
            <a:t> Russian Guild of Marketers</a:t>
          </a:r>
          <a:endParaRPr lang="ru-RU" sz="1400" kern="1200" dirty="0"/>
        </a:p>
      </dsp:txBody>
      <dsp:txXfrm>
        <a:off x="3929029" y="1009923"/>
        <a:ext cx="1676439" cy="742702"/>
      </dsp:txXfrm>
    </dsp:sp>
    <dsp:sp modelId="{A876E118-54C9-4258-8956-DFD7AB3A4E32}">
      <dsp:nvSpPr>
        <dsp:cNvPr id="0" name=""/>
        <dsp:cNvSpPr/>
      </dsp:nvSpPr>
      <dsp:spPr>
        <a:xfrm>
          <a:off x="3718292" y="789587"/>
          <a:ext cx="187629" cy="1577833"/>
        </a:xfrm>
        <a:custGeom>
          <a:avLst/>
          <a:gdLst/>
          <a:ahLst/>
          <a:cxnLst/>
          <a:rect l="0" t="0" r="0" b="0"/>
          <a:pathLst>
            <a:path>
              <a:moveTo>
                <a:pt x="0" y="0"/>
              </a:moveTo>
              <a:lnTo>
                <a:pt x="0" y="1577833"/>
              </a:lnTo>
              <a:lnTo>
                <a:pt x="187629" y="157783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9F229A-D324-4362-9D02-11F5C08B45D3}">
      <dsp:nvSpPr>
        <dsp:cNvPr id="0" name=""/>
        <dsp:cNvSpPr/>
      </dsp:nvSpPr>
      <dsp:spPr>
        <a:xfrm>
          <a:off x="3905922" y="1972963"/>
          <a:ext cx="1769723" cy="78891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www.comcon-2.com (www.comcon-2.ru)</a:t>
          </a:r>
        </a:p>
        <a:p>
          <a:pPr lvl="0" algn="ctr" defTabSz="622300">
            <a:lnSpc>
              <a:spcPct val="90000"/>
            </a:lnSpc>
            <a:spcBef>
              <a:spcPct val="0"/>
            </a:spcBef>
            <a:spcAft>
              <a:spcPct val="35000"/>
            </a:spcAft>
          </a:pPr>
          <a:r>
            <a:rPr lang="en-US" sz="1400" kern="1200" dirty="0" smtClean="0"/>
            <a:t>Russian research company</a:t>
          </a:r>
          <a:endParaRPr lang="ru-RU" sz="1400" kern="1200" dirty="0"/>
        </a:p>
      </dsp:txBody>
      <dsp:txXfrm>
        <a:off x="3929029" y="1996070"/>
        <a:ext cx="1723509" cy="742702"/>
      </dsp:txXfrm>
    </dsp:sp>
    <dsp:sp modelId="{8DFE6DEF-972B-4D25-939D-F0B3DF72E5FB}">
      <dsp:nvSpPr>
        <dsp:cNvPr id="0" name=""/>
        <dsp:cNvSpPr/>
      </dsp:nvSpPr>
      <dsp:spPr>
        <a:xfrm>
          <a:off x="3718292" y="789587"/>
          <a:ext cx="187629" cy="2563980"/>
        </a:xfrm>
        <a:custGeom>
          <a:avLst/>
          <a:gdLst/>
          <a:ahLst/>
          <a:cxnLst/>
          <a:rect l="0" t="0" r="0" b="0"/>
          <a:pathLst>
            <a:path>
              <a:moveTo>
                <a:pt x="0" y="0"/>
              </a:moveTo>
              <a:lnTo>
                <a:pt x="0" y="2563980"/>
              </a:lnTo>
              <a:lnTo>
                <a:pt x="187629" y="256398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30F495-AFE7-4548-96F2-C226B8FC9922}">
      <dsp:nvSpPr>
        <dsp:cNvPr id="0" name=""/>
        <dsp:cNvSpPr/>
      </dsp:nvSpPr>
      <dsp:spPr>
        <a:xfrm>
          <a:off x="3905922" y="2959109"/>
          <a:ext cx="1764270" cy="78891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www.gfk.com Russian research company</a:t>
          </a:r>
          <a:endParaRPr lang="ru-RU" sz="1400" kern="1200" dirty="0"/>
        </a:p>
      </dsp:txBody>
      <dsp:txXfrm>
        <a:off x="3929029" y="2982216"/>
        <a:ext cx="1718056" cy="742702"/>
      </dsp:txXfrm>
    </dsp:sp>
    <dsp:sp modelId="{461086CD-1A32-404E-8A08-E46520AE38C6}">
      <dsp:nvSpPr>
        <dsp:cNvPr id="0" name=""/>
        <dsp:cNvSpPr/>
      </dsp:nvSpPr>
      <dsp:spPr>
        <a:xfrm>
          <a:off x="3718292" y="789587"/>
          <a:ext cx="187629" cy="3550126"/>
        </a:xfrm>
        <a:custGeom>
          <a:avLst/>
          <a:gdLst/>
          <a:ahLst/>
          <a:cxnLst/>
          <a:rect l="0" t="0" r="0" b="0"/>
          <a:pathLst>
            <a:path>
              <a:moveTo>
                <a:pt x="0" y="0"/>
              </a:moveTo>
              <a:lnTo>
                <a:pt x="0" y="3550126"/>
              </a:lnTo>
              <a:lnTo>
                <a:pt x="187629" y="355012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A371E8-B60D-431B-BDC0-5729A8469578}">
      <dsp:nvSpPr>
        <dsp:cNvPr id="0" name=""/>
        <dsp:cNvSpPr/>
      </dsp:nvSpPr>
      <dsp:spPr>
        <a:xfrm>
          <a:off x="3905922" y="3945255"/>
          <a:ext cx="1908282" cy="78891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www.sostav.ru </a:t>
          </a:r>
        </a:p>
        <a:p>
          <a:pPr lvl="0" algn="ctr" defTabSz="622300">
            <a:lnSpc>
              <a:spcPct val="90000"/>
            </a:lnSpc>
            <a:spcBef>
              <a:spcPct val="0"/>
            </a:spcBef>
            <a:spcAft>
              <a:spcPct val="35000"/>
            </a:spcAft>
          </a:pPr>
          <a:r>
            <a:rPr lang="en-US" sz="1400" kern="1200" dirty="0" smtClean="0"/>
            <a:t>Russian industry media in advertising, marketing and PR</a:t>
          </a:r>
          <a:endParaRPr lang="ru-RU" sz="1400" kern="1200" dirty="0"/>
        </a:p>
      </dsp:txBody>
      <dsp:txXfrm>
        <a:off x="3929029" y="3968362"/>
        <a:ext cx="1862068" cy="742702"/>
      </dsp:txXfrm>
    </dsp:sp>
    <dsp:sp modelId="{33F06632-A711-4D9B-BA9D-1D1FAE96712C}">
      <dsp:nvSpPr>
        <dsp:cNvPr id="0" name=""/>
        <dsp:cNvSpPr/>
      </dsp:nvSpPr>
      <dsp:spPr>
        <a:xfrm>
          <a:off x="5801418" y="670"/>
          <a:ext cx="1821530" cy="78891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t>Field </a:t>
          </a:r>
        </a:p>
        <a:p>
          <a:pPr lvl="0" algn="ctr" defTabSz="800100">
            <a:lnSpc>
              <a:spcPct val="90000"/>
            </a:lnSpc>
            <a:spcBef>
              <a:spcPct val="0"/>
            </a:spcBef>
            <a:spcAft>
              <a:spcPct val="35000"/>
            </a:spcAft>
          </a:pPr>
          <a:r>
            <a:rPr lang="en-US" sz="1800" b="1" kern="1200" dirty="0" smtClean="0"/>
            <a:t>research data:</a:t>
          </a:r>
          <a:endParaRPr lang="ru-RU" sz="1800" b="1" kern="1200" dirty="0"/>
        </a:p>
      </dsp:txBody>
      <dsp:txXfrm>
        <a:off x="5824525" y="23777"/>
        <a:ext cx="1775316" cy="742702"/>
      </dsp:txXfrm>
    </dsp:sp>
    <dsp:sp modelId="{BA166076-C817-43F0-9177-9F60FCF824F1}">
      <dsp:nvSpPr>
        <dsp:cNvPr id="0" name=""/>
        <dsp:cNvSpPr/>
      </dsp:nvSpPr>
      <dsp:spPr>
        <a:xfrm>
          <a:off x="5983571" y="789587"/>
          <a:ext cx="182153" cy="591687"/>
        </a:xfrm>
        <a:custGeom>
          <a:avLst/>
          <a:gdLst/>
          <a:ahLst/>
          <a:cxnLst/>
          <a:rect l="0" t="0" r="0" b="0"/>
          <a:pathLst>
            <a:path>
              <a:moveTo>
                <a:pt x="0" y="0"/>
              </a:moveTo>
              <a:lnTo>
                <a:pt x="0" y="591687"/>
              </a:lnTo>
              <a:lnTo>
                <a:pt x="182153" y="59168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0F29DB-D8D0-4AA5-87BB-A4A79F94E064}">
      <dsp:nvSpPr>
        <dsp:cNvPr id="0" name=""/>
        <dsp:cNvSpPr/>
      </dsp:nvSpPr>
      <dsp:spPr>
        <a:xfrm>
          <a:off x="6165724" y="986816"/>
          <a:ext cx="1722653" cy="78891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expert surveys</a:t>
          </a:r>
          <a:endParaRPr lang="ru-RU" sz="1400" kern="1200" dirty="0"/>
        </a:p>
      </dsp:txBody>
      <dsp:txXfrm>
        <a:off x="6188831" y="1009923"/>
        <a:ext cx="1676439" cy="742702"/>
      </dsp:txXfrm>
    </dsp:sp>
    <dsp:sp modelId="{17790764-3AD1-4ECC-B3CD-E07A2D711F0C}">
      <dsp:nvSpPr>
        <dsp:cNvPr id="0" name=""/>
        <dsp:cNvSpPr/>
      </dsp:nvSpPr>
      <dsp:spPr>
        <a:xfrm>
          <a:off x="5983571" y="789587"/>
          <a:ext cx="182153" cy="1577833"/>
        </a:xfrm>
        <a:custGeom>
          <a:avLst/>
          <a:gdLst/>
          <a:ahLst/>
          <a:cxnLst/>
          <a:rect l="0" t="0" r="0" b="0"/>
          <a:pathLst>
            <a:path>
              <a:moveTo>
                <a:pt x="0" y="0"/>
              </a:moveTo>
              <a:lnTo>
                <a:pt x="0" y="1577833"/>
              </a:lnTo>
              <a:lnTo>
                <a:pt x="182153" y="157783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229D2B-56CB-4F35-909B-5D648E54AD51}">
      <dsp:nvSpPr>
        <dsp:cNvPr id="0" name=""/>
        <dsp:cNvSpPr/>
      </dsp:nvSpPr>
      <dsp:spPr>
        <a:xfrm>
          <a:off x="6165724" y="1972963"/>
          <a:ext cx="1722653" cy="78891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interviews and surveys of potential consumers</a:t>
          </a:r>
          <a:endParaRPr lang="ru-RU" sz="1400" kern="1200" dirty="0"/>
        </a:p>
      </dsp:txBody>
      <dsp:txXfrm>
        <a:off x="6188831" y="1996070"/>
        <a:ext cx="1676439" cy="74270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C3F416CD-67A3-4CF0-A210-F6AF31AC147F}" type="datetimeFigureOut">
              <a:rPr lang="en-US" smtClean="0"/>
              <a:pPr/>
              <a:t>12/8/2014</a:t>
            </a:fld>
            <a:endParaRPr lang="en-US"/>
          </a:p>
        </p:txBody>
      </p:sp>
      <p:sp>
        <p:nvSpPr>
          <p:cNvPr id="17" name="Нижний колонтитул 16"/>
          <p:cNvSpPr>
            <a:spLocks noGrp="1"/>
          </p:cNvSpPr>
          <p:nvPr>
            <p:ph type="ftr" sz="quarter" idx="11"/>
          </p:nvPr>
        </p:nvSpPr>
        <p:spPr>
          <a:xfrm>
            <a:off x="5410200" y="4205288"/>
            <a:ext cx="1295400" cy="457200"/>
          </a:xfrm>
        </p:spPr>
        <p:txBody>
          <a:bodyPr/>
          <a:lstStyle/>
          <a:p>
            <a:endParaRPr kumimoji="0" lang="en-US" dirty="0"/>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3F416CD-67A3-4CF0-A210-F6AF31AC147F}" type="datetimeFigureOut">
              <a:rPr lang="en-US" smtClean="0"/>
              <a:pPr/>
              <a:t>12/8/2014</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3F416CD-67A3-4CF0-A210-F6AF31AC147F}" type="datetimeFigureOut">
              <a:rPr lang="en-US" smtClean="0"/>
              <a:pPr/>
              <a:t>12/8/2014</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2"/>
          <p:cNvSpPr>
            <a:spLocks noGrp="1"/>
          </p:cNvSpPr>
          <p:nvPr>
            <p:ph type="dt" sz="half" idx="10"/>
          </p:nvPr>
        </p:nvSpPr>
        <p:spPr>
          <a:xfrm>
            <a:off x="457200" y="6356350"/>
            <a:ext cx="2133600" cy="365125"/>
          </a:xfrm>
        </p:spPr>
        <p:txBody>
          <a:bodyPr/>
          <a:lstStyle>
            <a:lvl1pPr>
              <a:defRPr smtClean="0"/>
            </a:lvl1pPr>
          </a:lstStyle>
          <a:p>
            <a:pPr>
              <a:defRPr/>
            </a:pPr>
            <a:fld id="{B6166076-AAF4-4AF7-812F-A2BF8059C24E}" type="datetimeFigureOut">
              <a:rPr lang="ru-RU"/>
              <a:pPr>
                <a:defRPr/>
              </a:pPr>
              <a:t>08.12.2014</a:t>
            </a:fld>
            <a:endParaRPr lang="ru-RU"/>
          </a:p>
        </p:txBody>
      </p:sp>
      <p:sp>
        <p:nvSpPr>
          <p:cNvPr id="4" name="Нижний колонтитул 3"/>
          <p:cNvSpPr>
            <a:spLocks noGrp="1"/>
          </p:cNvSpPr>
          <p:nvPr>
            <p:ph type="ftr" sz="quarter" idx="11"/>
          </p:nvPr>
        </p:nvSpPr>
        <p:spPr>
          <a:xfrm>
            <a:off x="3124200" y="6356350"/>
            <a:ext cx="2895600" cy="365125"/>
          </a:xfrm>
        </p:spPr>
        <p:txBody>
          <a:bodyPr/>
          <a:lstStyle>
            <a:lvl1pPr>
              <a:defRPr/>
            </a:lvl1pPr>
          </a:lstStyle>
          <a:p>
            <a:pPr>
              <a:defRPr/>
            </a:pPr>
            <a:endParaRPr lang="ru-RU"/>
          </a:p>
        </p:txBody>
      </p:sp>
      <p:sp>
        <p:nvSpPr>
          <p:cNvPr id="5" name="Номер слайда 4"/>
          <p:cNvSpPr>
            <a:spLocks noGrp="1"/>
          </p:cNvSpPr>
          <p:nvPr>
            <p:ph type="sldNum" sz="quarter" idx="12"/>
          </p:nvPr>
        </p:nvSpPr>
        <p:spPr>
          <a:xfrm>
            <a:off x="6553200" y="6356350"/>
            <a:ext cx="2133600" cy="365125"/>
          </a:xfrm>
        </p:spPr>
        <p:txBody>
          <a:bodyPr/>
          <a:lstStyle>
            <a:lvl1pPr>
              <a:defRPr smtClean="0"/>
            </a:lvl1pPr>
          </a:lstStyle>
          <a:p>
            <a:pPr>
              <a:defRPr/>
            </a:pPr>
            <a:fld id="{4EBB9370-829D-40E3-81DC-9928AB7ED93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3F416CD-67A3-4CF0-A210-F6AF31AC147F}" type="datetimeFigureOut">
              <a:rPr lang="en-US" smtClean="0"/>
              <a:pPr/>
              <a:t>12/8/2014</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3F416CD-67A3-4CF0-A210-F6AF31AC147F}" type="datetimeFigureOut">
              <a:rPr lang="en-US" smtClean="0"/>
              <a:pPr/>
              <a:t>12/8/2014</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3F416CD-67A3-4CF0-A210-F6AF31AC147F}" type="datetimeFigureOut">
              <a:rPr lang="en-US" smtClean="0"/>
              <a:pPr/>
              <a:t>12/8/2014</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pPr algn="l" eaLnBrk="1" latinLnBrk="0" hangingPunct="1"/>
            <a:fld id="{C3F416CD-67A3-4CF0-A210-F6AF31AC147F}" type="datetimeFigureOut">
              <a:rPr lang="en-US" smtClean="0"/>
              <a:pPr algn="l" eaLnBrk="1" latinLnBrk="0" hangingPunct="1"/>
              <a:t>12/8/2014</a:t>
            </a:fld>
            <a:endParaRPr lang="en-US"/>
          </a:p>
        </p:txBody>
      </p:sp>
      <p:sp>
        <p:nvSpPr>
          <p:cNvPr id="27" name="Номер слайда 26"/>
          <p:cNvSpPr>
            <a:spLocks noGrp="1"/>
          </p:cNvSpPr>
          <p:nvPr>
            <p:ph type="sldNum" sz="quarter" idx="11"/>
          </p:nvPr>
        </p:nvSpPr>
        <p:spPr/>
        <p:txBody>
          <a:bodyPr rtlCol="0"/>
          <a:lstStyle/>
          <a:p>
            <a:pPr algn="r" eaLnBrk="1" latinLnBrk="0" hangingPunct="1"/>
            <a:fld id="{96652B35-718D-4E28-AFEB-B694A3B357E8}" type="slidenum">
              <a:rPr kumimoji="0" lang="en-US" smtClean="0"/>
              <a:pPr algn="r" eaLnBrk="1" latinLnBrk="0" hangingPunct="1"/>
              <a:t>‹#›</a:t>
            </a:fld>
            <a:endParaRPr kumimoji="0" lang="en-US"/>
          </a:p>
        </p:txBody>
      </p:sp>
      <p:sp>
        <p:nvSpPr>
          <p:cNvPr id="28" name="Нижний колонтитул 27"/>
          <p:cNvSpPr>
            <a:spLocks noGrp="1"/>
          </p:cNvSpPr>
          <p:nvPr>
            <p:ph type="ftr" sz="quarter" idx="12"/>
          </p:nvPr>
        </p:nvSpPr>
        <p:spPr/>
        <p:txBody>
          <a:bodyPr rtlCol="0"/>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C3F416CD-67A3-4CF0-A210-F6AF31AC147F}" type="datetimeFigureOut">
              <a:rPr lang="en-US" smtClean="0"/>
              <a:pPr/>
              <a:t>12/8/2014</a:t>
            </a:fld>
            <a:endParaRPr lang="en-US"/>
          </a:p>
        </p:txBody>
      </p:sp>
      <p:sp>
        <p:nvSpPr>
          <p:cNvPr id="4" name="Нижний колонтитул 3"/>
          <p:cNvSpPr>
            <a:spLocks noGrp="1"/>
          </p:cNvSpPr>
          <p:nvPr>
            <p:ph type="ftr" sz="quarter" idx="11"/>
          </p:nvPr>
        </p:nvSpPr>
        <p:spPr>
          <a:xfrm>
            <a:off x="5257800" y="612648"/>
            <a:ext cx="1325880" cy="457200"/>
          </a:xfrm>
        </p:spPr>
        <p:txBody>
          <a:bodyPr/>
          <a:lstStyle/>
          <a:p>
            <a:endParaRPr kumimoji="0" lang="en-US" dirty="0"/>
          </a:p>
        </p:txBody>
      </p:sp>
      <p:sp>
        <p:nvSpPr>
          <p:cNvPr id="5" name="Номер слайда 4"/>
          <p:cNvSpPr>
            <a:spLocks noGrp="1"/>
          </p:cNvSpPr>
          <p:nvPr>
            <p:ph type="sldNum" sz="quarter" idx="12"/>
          </p:nvPr>
        </p:nvSpPr>
        <p:spPr>
          <a:xfrm>
            <a:off x="8174736" y="2272"/>
            <a:ext cx="762000" cy="365760"/>
          </a:xfrm>
        </p:spPr>
        <p:txBody>
          <a:bodyPr/>
          <a:lstStyle/>
          <a:p>
            <a:fld id="{96652B35-718D-4E28-AFEB-B694A3B357E8}"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3F416CD-67A3-4CF0-A210-F6AF31AC147F}" type="datetimeFigureOut">
              <a:rPr lang="en-US" smtClean="0"/>
              <a:pPr/>
              <a:t>12/8/2014</a:t>
            </a:fld>
            <a:endParaRPr lang="en-US"/>
          </a:p>
        </p:txBody>
      </p:sp>
      <p:sp>
        <p:nvSpPr>
          <p:cNvPr id="3" name="Нижний колонтитул 2"/>
          <p:cNvSpPr>
            <a:spLocks noGrp="1"/>
          </p:cNvSpPr>
          <p:nvPr>
            <p:ph type="ftr" sz="quarter" idx="11"/>
          </p:nvPr>
        </p:nvSpPr>
        <p:spPr/>
        <p:txBody>
          <a:bodyPr/>
          <a:lstStyle/>
          <a:p>
            <a:endParaRPr kumimoji="0" lang="en-US"/>
          </a:p>
        </p:txBody>
      </p:sp>
      <p:sp>
        <p:nvSpPr>
          <p:cNvPr id="4" name="Номер слайда 3"/>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3F416CD-67A3-4CF0-A210-F6AF31AC147F}" type="datetimeFigureOut">
              <a:rPr lang="en-US" smtClean="0"/>
              <a:pPr/>
              <a:t>12/8/2014</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3F416CD-67A3-4CF0-A210-F6AF31AC147F}" type="datetimeFigureOut">
              <a:rPr lang="en-US" smtClean="0"/>
              <a:pPr/>
              <a:t>12/8/2014</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gn="l" eaLnBrk="1" latinLnBrk="0" hangingPunct="1"/>
            <a:fld id="{C3F416CD-67A3-4CF0-A210-F6AF31AC147F}" type="datetimeFigureOut">
              <a:rPr lang="en-US" smtClean="0"/>
              <a:pPr algn="l" eaLnBrk="1" latinLnBrk="0" hangingPunct="1"/>
              <a:t>12/8/2014</a:t>
            </a:fld>
            <a:endParaRPr lang="en-US" sz="800" dirty="0">
              <a:solidFill>
                <a:schemeClr val="accent2"/>
              </a:solidFill>
            </a:endParaRPr>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lgn="r" eaLnBrk="1" latinLnBrk="0" hangingPunct="1"/>
            <a:endParaRPr kumimoji="0" lang="en-US" sz="800" dirty="0">
              <a:solidFill>
                <a:schemeClr val="accent2"/>
              </a:solidFill>
            </a:endParaRPr>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2003mmarkova@mail.ru" TargetMode="External"/><Relationship Id="rId2" Type="http://schemas.openxmlformats.org/officeDocument/2006/relationships/hyperlink" Target="mailto:markova@mgubs.ru" TargetMode="Externa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412776"/>
            <a:ext cx="7848872" cy="1728192"/>
          </a:xfrm>
        </p:spPr>
        <p:txBody>
          <a:bodyPr>
            <a:noAutofit/>
          </a:bodyPr>
          <a:lstStyle/>
          <a:p>
            <a:pPr algn="ctr">
              <a:lnSpc>
                <a:spcPct val="115000"/>
              </a:lnSpc>
              <a:spcAft>
                <a:spcPts val="1000"/>
              </a:spcAft>
            </a:pPr>
            <a:r>
              <a:rPr lang="en-US" sz="2800" b="1" cap="all" dirty="0"/>
              <a:t>One of the models </a:t>
            </a:r>
            <a:r>
              <a:rPr lang="en-US" sz="2800" b="1" cap="all" dirty="0" smtClean="0"/>
              <a:t>FOR implementing international </a:t>
            </a:r>
            <a:r>
              <a:rPr lang="en-US" sz="2800" b="1" cap="all" dirty="0"/>
              <a:t>research projects: </a:t>
            </a:r>
            <a:r>
              <a:rPr lang="en-US" sz="2800" b="1" dirty="0">
                <a:latin typeface="Calibri"/>
                <a:ea typeface="Calibri"/>
                <a:cs typeface="Times New Roman"/>
              </a:rPr>
              <a:t>Integration Of Business And Higher </a:t>
            </a:r>
            <a:r>
              <a:rPr lang="en-US" sz="2800" b="1" dirty="0" smtClean="0">
                <a:latin typeface="Calibri"/>
                <a:ea typeface="Calibri"/>
                <a:cs typeface="Times New Roman"/>
              </a:rPr>
              <a:t>Education</a:t>
            </a:r>
            <a:endParaRPr lang="ru-RU" sz="2800" b="1" dirty="0"/>
          </a:p>
        </p:txBody>
      </p:sp>
      <p:sp>
        <p:nvSpPr>
          <p:cNvPr id="3" name="Подзаголовок 2"/>
          <p:cNvSpPr>
            <a:spLocks noGrp="1"/>
          </p:cNvSpPr>
          <p:nvPr>
            <p:ph type="subTitle" idx="1"/>
          </p:nvPr>
        </p:nvSpPr>
        <p:spPr>
          <a:xfrm>
            <a:off x="395536" y="3933056"/>
            <a:ext cx="6663684" cy="1403574"/>
          </a:xfrm>
        </p:spPr>
        <p:txBody>
          <a:bodyPr>
            <a:normAutofit fontScale="25000" lnSpcReduction="20000"/>
          </a:bodyPr>
          <a:lstStyle/>
          <a:p>
            <a:r>
              <a:rPr lang="en-US" sz="11200" b="1" dirty="0" smtClean="0"/>
              <a:t>Marina V. Markova</a:t>
            </a:r>
          </a:p>
          <a:p>
            <a:endParaRPr lang="ru-RU" sz="11200" b="1" dirty="0" smtClean="0"/>
          </a:p>
          <a:p>
            <a:r>
              <a:rPr lang="en-US" sz="9600" i="1" dirty="0" smtClean="0"/>
              <a:t>Ph.D., Associate Professor </a:t>
            </a:r>
          </a:p>
          <a:p>
            <a:endParaRPr lang="en-US" sz="9600" i="1" dirty="0" smtClean="0"/>
          </a:p>
          <a:p>
            <a:r>
              <a:rPr lang="en-US" sz="9600" i="1" dirty="0" smtClean="0"/>
              <a:t>Senior Lecturer in Management,</a:t>
            </a:r>
            <a:endParaRPr lang="en-US" sz="9600" i="1" dirty="0"/>
          </a:p>
          <a:p>
            <a:r>
              <a:rPr lang="en-US" sz="9600" i="1" dirty="0" smtClean="0"/>
              <a:t>Corporate </a:t>
            </a:r>
            <a:r>
              <a:rPr lang="en-US" sz="9600" i="1" dirty="0"/>
              <a:t>Relations </a:t>
            </a:r>
            <a:r>
              <a:rPr lang="en-US" sz="9600" i="1" dirty="0" smtClean="0"/>
              <a:t>Coordinator,</a:t>
            </a:r>
            <a:endParaRPr lang="en-US" sz="9600" i="1" dirty="0"/>
          </a:p>
          <a:p>
            <a:r>
              <a:rPr lang="en-US" sz="9600" dirty="0" err="1"/>
              <a:t>Lomonosov</a:t>
            </a:r>
            <a:r>
              <a:rPr lang="en-US" sz="9600" dirty="0"/>
              <a:t> Moscow State University</a:t>
            </a:r>
          </a:p>
          <a:p>
            <a:r>
              <a:rPr lang="en-US" sz="9600" dirty="0"/>
              <a:t>Business School</a:t>
            </a:r>
          </a:p>
          <a:p>
            <a:endParaRPr lang="ru-RU" sz="1800" b="1" dirty="0" smtClean="0"/>
          </a:p>
          <a:p>
            <a:endParaRPr lang="ru-RU" sz="1800" b="1" dirty="0" smtClean="0"/>
          </a:p>
          <a:p>
            <a:endParaRPr lang="ru-RU" sz="1800" b="1" dirty="0" smtClean="0"/>
          </a:p>
          <a:p>
            <a:endParaRPr lang="ru-RU" sz="1800" b="1" dirty="0"/>
          </a:p>
        </p:txBody>
      </p:sp>
      <p:pic>
        <p:nvPicPr>
          <p:cNvPr id="1026" name="Picture 2" descr="http://en.mgubs.ru/images/mgubs_logo_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5445224"/>
            <a:ext cx="2249041" cy="11811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Заголовок 1"/>
          <p:cNvSpPr>
            <a:spLocks noGrp="1"/>
          </p:cNvSpPr>
          <p:nvPr>
            <p:ph type="title"/>
          </p:nvPr>
        </p:nvSpPr>
        <p:spPr>
          <a:xfrm>
            <a:off x="0" y="332656"/>
            <a:ext cx="8229600" cy="720080"/>
          </a:xfrm>
        </p:spPr>
        <p:txBody>
          <a:bodyPr>
            <a:normAutofit/>
          </a:bodyPr>
          <a:lstStyle/>
          <a:p>
            <a:r>
              <a:rPr lang="en-US" sz="2800" b="1" dirty="0"/>
              <a:t>Useful links</a:t>
            </a:r>
          </a:p>
        </p:txBody>
      </p:sp>
      <p:pic>
        <p:nvPicPr>
          <p:cNvPr id="36867" name="Picture 2"/>
          <p:cNvPicPr>
            <a:picLocks noChangeAspect="1" noChangeArrowheads="1"/>
          </p:cNvPicPr>
          <p:nvPr/>
        </p:nvPicPr>
        <p:blipFill>
          <a:blip r:embed="rId2"/>
          <a:srcRect/>
          <a:stretch>
            <a:fillRect/>
          </a:stretch>
        </p:blipFill>
        <p:spPr bwMode="auto">
          <a:xfrm>
            <a:off x="142875" y="5643563"/>
            <a:ext cx="8858250" cy="1214437"/>
          </a:xfrm>
          <a:prstGeom prst="rect">
            <a:avLst/>
          </a:prstGeom>
          <a:noFill/>
          <a:ln w="9525">
            <a:noFill/>
            <a:miter lim="800000"/>
            <a:headEnd/>
            <a:tailEnd/>
          </a:ln>
        </p:spPr>
      </p:pic>
      <p:graphicFrame>
        <p:nvGraphicFramePr>
          <p:cNvPr id="6" name="Схема 5"/>
          <p:cNvGraphicFramePr/>
          <p:nvPr>
            <p:extLst>
              <p:ext uri="{D42A27DB-BD31-4B8C-83A1-F6EECF244321}">
                <p14:modId xmlns:p14="http://schemas.microsoft.com/office/powerpoint/2010/main" val="3105961335"/>
              </p:ext>
            </p:extLst>
          </p:nvPr>
        </p:nvGraphicFramePr>
        <p:xfrm>
          <a:off x="142875" y="908719"/>
          <a:ext cx="9001125" cy="47348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76912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 Box 4"/>
          <p:cNvSpPr txBox="1">
            <a:spLocks noChangeArrowheads="1"/>
          </p:cNvSpPr>
          <p:nvPr/>
        </p:nvSpPr>
        <p:spPr bwMode="auto">
          <a:xfrm>
            <a:off x="467544" y="1656677"/>
            <a:ext cx="4160113" cy="646331"/>
          </a:xfrm>
          <a:prstGeom prst="rect">
            <a:avLst/>
          </a:prstGeom>
          <a:noFill/>
          <a:ln w="9525">
            <a:noFill/>
            <a:miter lim="800000"/>
            <a:headEnd/>
            <a:tailEnd/>
          </a:ln>
          <a:effectLst/>
        </p:spPr>
        <p:txBody>
          <a:bodyPr wrap="none">
            <a:spAutoFit/>
          </a:bodyPr>
          <a:lstStyle/>
          <a:p>
            <a:pPr algn="ctr"/>
            <a:r>
              <a:rPr lang="en-US" sz="3600" b="1" dirty="0" smtClean="0">
                <a:solidFill>
                  <a:schemeClr val="tx2">
                    <a:lumMod val="75000"/>
                  </a:schemeClr>
                </a:solidFill>
              </a:rPr>
              <a:t>Marina Markova</a:t>
            </a:r>
            <a:endParaRPr lang="ru-RU" sz="3600" b="1" dirty="0">
              <a:solidFill>
                <a:schemeClr val="tx2">
                  <a:lumMod val="75000"/>
                </a:schemeClr>
              </a:solidFill>
            </a:endParaRPr>
          </a:p>
        </p:txBody>
      </p:sp>
      <p:sp>
        <p:nvSpPr>
          <p:cNvPr id="2" name="Объект 1"/>
          <p:cNvSpPr>
            <a:spLocks noGrp="1"/>
          </p:cNvSpPr>
          <p:nvPr>
            <p:ph/>
          </p:nvPr>
        </p:nvSpPr>
        <p:spPr>
          <a:xfrm>
            <a:off x="389569" y="2580183"/>
            <a:ext cx="8229600" cy="3456384"/>
          </a:xfrm>
        </p:spPr>
        <p:txBody>
          <a:bodyPr/>
          <a:lstStyle/>
          <a:p>
            <a:pPr marL="109728" indent="0">
              <a:spcAft>
                <a:spcPts val="0"/>
              </a:spcAft>
              <a:buNone/>
            </a:pPr>
            <a:r>
              <a:rPr lang="en-US" i="1" dirty="0" smtClean="0">
                <a:latin typeface="Calibri"/>
                <a:ea typeface="Calibri"/>
                <a:cs typeface="Times New Roman"/>
              </a:rPr>
              <a:t>Tel</a:t>
            </a:r>
            <a:r>
              <a:rPr lang="en-US" i="1" dirty="0">
                <a:latin typeface="Calibri"/>
                <a:ea typeface="Calibri"/>
                <a:cs typeface="Times New Roman"/>
              </a:rPr>
              <a:t>.:  +7 (495) 939-02-42</a:t>
            </a:r>
            <a:endParaRPr lang="ru-RU" sz="3600" dirty="0">
              <a:latin typeface="Calibri"/>
              <a:ea typeface="Times New Roman"/>
              <a:cs typeface="Times New Roman"/>
            </a:endParaRPr>
          </a:p>
          <a:p>
            <a:pPr marL="109728" indent="0">
              <a:spcAft>
                <a:spcPts val="0"/>
              </a:spcAft>
              <a:buNone/>
            </a:pPr>
            <a:r>
              <a:rPr lang="en-US" i="1" dirty="0">
                <a:latin typeface="Calibri"/>
                <a:ea typeface="Calibri"/>
                <a:cs typeface="Times New Roman"/>
              </a:rPr>
              <a:t>        </a:t>
            </a:r>
            <a:r>
              <a:rPr lang="en-US" i="1" dirty="0" smtClean="0">
                <a:latin typeface="Calibri"/>
                <a:ea typeface="Calibri"/>
                <a:cs typeface="Times New Roman"/>
              </a:rPr>
              <a:t> +</a:t>
            </a:r>
            <a:r>
              <a:rPr lang="en-US" i="1" dirty="0">
                <a:latin typeface="Calibri"/>
                <a:ea typeface="Calibri"/>
                <a:cs typeface="Times New Roman"/>
              </a:rPr>
              <a:t>7 (985) 157-09-54</a:t>
            </a:r>
            <a:endParaRPr lang="ru-RU" sz="3600" dirty="0">
              <a:latin typeface="Calibri"/>
              <a:ea typeface="Times New Roman"/>
              <a:cs typeface="Times New Roman"/>
            </a:endParaRPr>
          </a:p>
          <a:p>
            <a:pPr marL="109728" indent="0">
              <a:spcAft>
                <a:spcPts val="0"/>
              </a:spcAft>
              <a:buNone/>
            </a:pPr>
            <a:r>
              <a:rPr lang="en-US" i="1" dirty="0" smtClean="0">
                <a:latin typeface="Calibri"/>
                <a:ea typeface="Calibri"/>
                <a:cs typeface="Times New Roman"/>
              </a:rPr>
              <a:t>E-mail</a:t>
            </a:r>
            <a:r>
              <a:rPr lang="en-US" i="1" dirty="0">
                <a:latin typeface="Calibri"/>
                <a:ea typeface="Calibri"/>
                <a:cs typeface="Times New Roman"/>
              </a:rPr>
              <a:t>: </a:t>
            </a:r>
            <a:r>
              <a:rPr lang="en-US" i="1" u="sng" dirty="0">
                <a:solidFill>
                  <a:schemeClr val="tx2">
                    <a:lumMod val="75000"/>
                  </a:schemeClr>
                </a:solidFill>
                <a:latin typeface="Calibri"/>
                <a:ea typeface="Calibri"/>
                <a:cs typeface="Times New Roman"/>
                <a:hlinkClick r:id="rId2"/>
              </a:rPr>
              <a:t>markova@mgubs.ru</a:t>
            </a:r>
            <a:endParaRPr lang="ru-RU" sz="3600" dirty="0">
              <a:solidFill>
                <a:schemeClr val="tx2">
                  <a:lumMod val="75000"/>
                </a:schemeClr>
              </a:solidFill>
              <a:latin typeface="Calibri"/>
              <a:ea typeface="Times New Roman"/>
              <a:cs typeface="Times New Roman"/>
            </a:endParaRPr>
          </a:p>
          <a:p>
            <a:pPr marL="109728" indent="0">
              <a:spcAft>
                <a:spcPts val="0"/>
              </a:spcAft>
              <a:buNone/>
            </a:pPr>
            <a:r>
              <a:rPr lang="en-US" i="1" dirty="0">
                <a:solidFill>
                  <a:schemeClr val="tx2">
                    <a:lumMod val="75000"/>
                  </a:schemeClr>
                </a:solidFill>
                <a:latin typeface="Calibri"/>
                <a:ea typeface="Calibri"/>
                <a:cs typeface="Times New Roman"/>
              </a:rPr>
              <a:t>             </a:t>
            </a:r>
            <a:r>
              <a:rPr lang="en-US" i="1" u="sng" dirty="0">
                <a:solidFill>
                  <a:schemeClr val="tx2">
                    <a:lumMod val="75000"/>
                  </a:schemeClr>
                </a:solidFill>
                <a:latin typeface="Calibri"/>
                <a:ea typeface="Calibri"/>
                <a:cs typeface="Times New Roman"/>
                <a:hlinkClick r:id="rId3"/>
              </a:rPr>
              <a:t>2003mmarkova@mail.ru</a:t>
            </a:r>
            <a:r>
              <a:rPr lang="en-US" i="1" dirty="0">
                <a:solidFill>
                  <a:schemeClr val="tx2">
                    <a:lumMod val="75000"/>
                  </a:schemeClr>
                </a:solidFill>
                <a:latin typeface="Calibri"/>
                <a:ea typeface="Calibri"/>
                <a:cs typeface="Times New Roman"/>
              </a:rPr>
              <a:t> </a:t>
            </a:r>
            <a:endParaRPr lang="ru-RU" sz="3600" dirty="0">
              <a:solidFill>
                <a:schemeClr val="tx2">
                  <a:lumMod val="75000"/>
                </a:schemeClr>
              </a:solidFill>
              <a:latin typeface="Calibri"/>
              <a:ea typeface="Times New Roman"/>
              <a:cs typeface="Times New Roman"/>
            </a:endParaRPr>
          </a:p>
          <a:p>
            <a:pPr marL="109728" indent="0">
              <a:spcAft>
                <a:spcPts val="0"/>
              </a:spcAft>
              <a:buNone/>
            </a:pPr>
            <a:r>
              <a:rPr lang="ru-RU" i="1" dirty="0" err="1">
                <a:latin typeface="Calibri"/>
                <a:ea typeface="Times New Roman"/>
                <a:cs typeface="Times New Roman"/>
              </a:rPr>
              <a:t>Address</a:t>
            </a:r>
            <a:r>
              <a:rPr lang="ru-RU" i="1" dirty="0">
                <a:latin typeface="Calibri"/>
                <a:ea typeface="Times New Roman"/>
                <a:cs typeface="Times New Roman"/>
              </a:rPr>
              <a:t>:</a:t>
            </a:r>
            <a:endParaRPr lang="ru-RU" sz="3600" i="1" dirty="0">
              <a:latin typeface="Calibri"/>
              <a:ea typeface="Times New Roman"/>
              <a:cs typeface="Times New Roman"/>
            </a:endParaRPr>
          </a:p>
          <a:p>
            <a:pPr marL="109728" indent="0">
              <a:spcAft>
                <a:spcPts val="0"/>
              </a:spcAft>
              <a:buNone/>
            </a:pPr>
            <a:r>
              <a:rPr lang="ru-RU" dirty="0">
                <a:latin typeface="Calibri"/>
                <a:ea typeface="Times New Roman"/>
                <a:cs typeface="Times New Roman"/>
              </a:rPr>
              <a:t>1-52 </a:t>
            </a:r>
            <a:r>
              <a:rPr lang="ru-RU" dirty="0" err="1">
                <a:latin typeface="Calibri"/>
                <a:ea typeface="Times New Roman"/>
                <a:cs typeface="Times New Roman"/>
              </a:rPr>
              <a:t>Leninskie</a:t>
            </a:r>
            <a:r>
              <a:rPr lang="ru-RU" dirty="0">
                <a:latin typeface="Calibri"/>
                <a:ea typeface="Times New Roman"/>
                <a:cs typeface="Times New Roman"/>
              </a:rPr>
              <a:t> </a:t>
            </a:r>
            <a:r>
              <a:rPr lang="ru-RU" dirty="0" err="1">
                <a:latin typeface="Calibri"/>
                <a:ea typeface="Times New Roman"/>
                <a:cs typeface="Times New Roman"/>
              </a:rPr>
              <a:t>gory</a:t>
            </a:r>
            <a:r>
              <a:rPr lang="ru-RU" dirty="0">
                <a:latin typeface="Calibri"/>
                <a:ea typeface="Times New Roman"/>
                <a:cs typeface="Times New Roman"/>
              </a:rPr>
              <a:t> </a:t>
            </a:r>
            <a:endParaRPr lang="ru-RU" sz="3600" dirty="0">
              <a:latin typeface="Calibri"/>
              <a:ea typeface="Times New Roman"/>
              <a:cs typeface="Times New Roman"/>
            </a:endParaRPr>
          </a:p>
          <a:p>
            <a:pPr marL="109728" indent="0">
              <a:spcAft>
                <a:spcPts val="0"/>
              </a:spcAft>
              <a:buNone/>
            </a:pPr>
            <a:r>
              <a:rPr lang="ru-RU" dirty="0" err="1">
                <a:latin typeface="Calibri"/>
                <a:ea typeface="Times New Roman"/>
                <a:cs typeface="Times New Roman"/>
              </a:rPr>
              <a:t>Moscow</a:t>
            </a:r>
            <a:r>
              <a:rPr lang="ru-RU" dirty="0">
                <a:latin typeface="Calibri"/>
                <a:ea typeface="Times New Roman"/>
                <a:cs typeface="Times New Roman"/>
              </a:rPr>
              <a:t> 119234 </a:t>
            </a:r>
            <a:r>
              <a:rPr lang="ru-RU" dirty="0" err="1">
                <a:latin typeface="Calibri"/>
                <a:ea typeface="Times New Roman"/>
                <a:cs typeface="Times New Roman"/>
              </a:rPr>
              <a:t>Russia</a:t>
            </a:r>
            <a:r>
              <a:rPr lang="ru-RU" dirty="0">
                <a:latin typeface="Calibri"/>
                <a:ea typeface="Times New Roman"/>
                <a:cs typeface="Times New Roman"/>
              </a:rPr>
              <a:t> </a:t>
            </a:r>
            <a:endParaRPr lang="ru-RU"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4684" y="4682298"/>
            <a:ext cx="2249487"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1075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 Box 4"/>
          <p:cNvSpPr txBox="1">
            <a:spLocks noChangeArrowheads="1"/>
          </p:cNvSpPr>
          <p:nvPr/>
        </p:nvSpPr>
        <p:spPr bwMode="auto">
          <a:xfrm>
            <a:off x="635863" y="2852936"/>
            <a:ext cx="8162812" cy="707886"/>
          </a:xfrm>
          <a:prstGeom prst="rect">
            <a:avLst/>
          </a:prstGeom>
          <a:noFill/>
          <a:ln w="9525">
            <a:noFill/>
            <a:miter lim="800000"/>
            <a:headEnd/>
            <a:tailEnd/>
          </a:ln>
          <a:effectLst/>
        </p:spPr>
        <p:txBody>
          <a:bodyPr wrap="none">
            <a:spAutoFit/>
          </a:bodyPr>
          <a:lstStyle/>
          <a:p>
            <a:pPr algn="ctr"/>
            <a:r>
              <a:rPr lang="en-US" sz="4000" b="1" dirty="0">
                <a:solidFill>
                  <a:schemeClr val="tx2">
                    <a:lumMod val="75000"/>
                  </a:schemeClr>
                </a:solidFill>
              </a:rPr>
              <a:t>Thank You for Your attention!</a:t>
            </a:r>
            <a:endParaRPr lang="ru-RU" sz="4000" b="1" dirty="0">
              <a:solidFill>
                <a:schemeClr val="tx2">
                  <a:lumMod val="75000"/>
                </a:schemeClr>
              </a:solidFill>
            </a:endParaRPr>
          </a:p>
        </p:txBody>
      </p:sp>
    </p:spTree>
    <p:extLst>
      <p:ext uri="{BB962C8B-B14F-4D97-AF65-F5344CB8AC3E}">
        <p14:creationId xmlns:p14="http://schemas.microsoft.com/office/powerpoint/2010/main" val="2479751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76672"/>
            <a:ext cx="8229600" cy="1066800"/>
          </a:xfrm>
        </p:spPr>
        <p:txBody>
          <a:bodyPr>
            <a:normAutofit/>
          </a:bodyPr>
          <a:lstStyle/>
          <a:p>
            <a:r>
              <a:rPr lang="en-US" b="1" dirty="0"/>
              <a:t>C</a:t>
            </a:r>
            <a:r>
              <a:rPr lang="en-US" b="1" dirty="0" smtClean="0"/>
              <a:t>ontent</a:t>
            </a:r>
            <a:endParaRPr lang="ru-RU" b="1" dirty="0"/>
          </a:p>
        </p:txBody>
      </p:sp>
      <p:sp>
        <p:nvSpPr>
          <p:cNvPr id="3" name="Объект 2"/>
          <p:cNvSpPr>
            <a:spLocks noGrp="1"/>
          </p:cNvSpPr>
          <p:nvPr>
            <p:ph idx="1"/>
          </p:nvPr>
        </p:nvSpPr>
        <p:spPr>
          <a:xfrm>
            <a:off x="251520" y="1556792"/>
            <a:ext cx="8229600" cy="4896544"/>
          </a:xfrm>
        </p:spPr>
        <p:txBody>
          <a:bodyPr>
            <a:normAutofit fontScale="85000" lnSpcReduction="20000"/>
          </a:bodyPr>
          <a:lstStyle/>
          <a:p>
            <a:r>
              <a:rPr lang="en-US" sz="2400" dirty="0" smtClean="0"/>
              <a:t>Scheme of the joint </a:t>
            </a:r>
            <a:r>
              <a:rPr lang="en-US" sz="2400" dirty="0"/>
              <a:t>research project </a:t>
            </a:r>
            <a:r>
              <a:rPr lang="en-US" sz="2400" dirty="0" smtClean="0"/>
              <a:t>(on </a:t>
            </a:r>
            <a:r>
              <a:rPr lang="en-US" sz="2400" dirty="0"/>
              <a:t>the penetration of foreign companies </a:t>
            </a:r>
            <a:r>
              <a:rPr lang="en-US" sz="2400" dirty="0" smtClean="0"/>
              <a:t>into </a:t>
            </a:r>
            <a:r>
              <a:rPr lang="en-US" sz="2400" dirty="0"/>
              <a:t>the Russian </a:t>
            </a:r>
            <a:r>
              <a:rPr lang="en-US" sz="2400" dirty="0" smtClean="0"/>
              <a:t>market)</a:t>
            </a:r>
          </a:p>
          <a:p>
            <a:endParaRPr lang="en-US" sz="2400" dirty="0" smtClean="0"/>
          </a:p>
          <a:p>
            <a:r>
              <a:rPr lang="en-US" sz="2400" dirty="0"/>
              <a:t>Advantages of the u</a:t>
            </a:r>
            <a:r>
              <a:rPr lang="en-US" sz="2400" dirty="0" smtClean="0"/>
              <a:t>niversities </a:t>
            </a:r>
          </a:p>
          <a:p>
            <a:endParaRPr lang="en-US" sz="2400" dirty="0" smtClean="0"/>
          </a:p>
          <a:p>
            <a:r>
              <a:rPr lang="en-US" sz="2400" dirty="0" smtClean="0"/>
              <a:t>Objectives </a:t>
            </a:r>
            <a:r>
              <a:rPr lang="en-US" sz="2400" dirty="0"/>
              <a:t>of home </a:t>
            </a:r>
            <a:r>
              <a:rPr lang="en-US" sz="2400" dirty="0" smtClean="0"/>
              <a:t>country students </a:t>
            </a:r>
            <a:r>
              <a:rPr lang="en-US" sz="2400" dirty="0"/>
              <a:t>and foreign </a:t>
            </a:r>
            <a:r>
              <a:rPr lang="en-US" sz="2400" dirty="0" smtClean="0"/>
              <a:t>students</a:t>
            </a:r>
          </a:p>
          <a:p>
            <a:endParaRPr lang="en-US" sz="2400" dirty="0" smtClean="0"/>
          </a:p>
          <a:p>
            <a:r>
              <a:rPr lang="en-US" sz="2400" dirty="0" smtClean="0"/>
              <a:t>Structure </a:t>
            </a:r>
            <a:r>
              <a:rPr lang="en-US" sz="2400" dirty="0"/>
              <a:t>of the research report</a:t>
            </a:r>
            <a:endParaRPr lang="en-US" sz="2400" dirty="0" smtClean="0"/>
          </a:p>
          <a:p>
            <a:endParaRPr lang="en-US" sz="2400" dirty="0" smtClean="0"/>
          </a:p>
          <a:p>
            <a:r>
              <a:rPr lang="en-US" sz="2400" dirty="0"/>
              <a:t>Results of the research </a:t>
            </a:r>
            <a:endParaRPr lang="en-US" sz="2400" dirty="0" smtClean="0"/>
          </a:p>
          <a:p>
            <a:endParaRPr lang="en-US" sz="2400" dirty="0" smtClean="0"/>
          </a:p>
          <a:p>
            <a:r>
              <a:rPr lang="en-US" sz="2400" dirty="0"/>
              <a:t>Structure of </a:t>
            </a:r>
            <a:r>
              <a:rPr lang="en-US" sz="2400" dirty="0" smtClean="0"/>
              <a:t>the business </a:t>
            </a:r>
            <a:r>
              <a:rPr lang="en-US" sz="2400" dirty="0"/>
              <a:t>project</a:t>
            </a:r>
          </a:p>
          <a:p>
            <a:endParaRPr lang="en-US" sz="2400" dirty="0" smtClean="0"/>
          </a:p>
          <a:p>
            <a:r>
              <a:rPr lang="en-US" sz="2400" dirty="0" smtClean="0"/>
              <a:t>Useful links</a:t>
            </a:r>
          </a:p>
          <a:p>
            <a:endParaRPr lang="en-US" sz="2400" dirty="0" smtClean="0"/>
          </a:p>
          <a:p>
            <a:r>
              <a:rPr lang="en-US" sz="2400" dirty="0" smtClean="0"/>
              <a:t>Contact </a:t>
            </a:r>
            <a:r>
              <a:rPr lang="en-US" sz="2400" dirty="0"/>
              <a:t>information</a:t>
            </a:r>
            <a:endParaRPr lang="ru-RU" sz="2400" dirty="0"/>
          </a:p>
        </p:txBody>
      </p:sp>
    </p:spTree>
    <p:extLst>
      <p:ext uri="{BB962C8B-B14F-4D97-AF65-F5344CB8AC3E}">
        <p14:creationId xmlns:p14="http://schemas.microsoft.com/office/powerpoint/2010/main" val="1255033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79512" y="1772816"/>
            <a:ext cx="8784976" cy="329121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2400" b="1" dirty="0" smtClean="0"/>
              <a:t>                                 Foreign               RUSSIA</a:t>
            </a:r>
          </a:p>
          <a:p>
            <a:r>
              <a:rPr lang="en-US" sz="2400" b="1" dirty="0" smtClean="0"/>
              <a:t>                                 country</a:t>
            </a:r>
            <a:endParaRPr lang="en-US" sz="2400" b="1" dirty="0"/>
          </a:p>
          <a:p>
            <a:r>
              <a:rPr lang="en-US" sz="2400" b="1" dirty="0" smtClean="0"/>
              <a:t> </a:t>
            </a:r>
          </a:p>
          <a:p>
            <a:endParaRPr lang="ru-RU" dirty="0" smtClean="0"/>
          </a:p>
          <a:p>
            <a:endParaRPr lang="ru-RU" dirty="0" smtClean="0"/>
          </a:p>
          <a:p>
            <a:endParaRPr lang="ru-RU" dirty="0" smtClean="0"/>
          </a:p>
          <a:p>
            <a:endParaRPr lang="ru-RU" dirty="0" smtClean="0"/>
          </a:p>
          <a:p>
            <a:endParaRPr lang="ru-RU" dirty="0"/>
          </a:p>
        </p:txBody>
      </p:sp>
      <p:sp>
        <p:nvSpPr>
          <p:cNvPr id="3" name="Содержимое 2"/>
          <p:cNvSpPr>
            <a:spLocks noGrp="1"/>
          </p:cNvSpPr>
          <p:nvPr>
            <p:ph idx="1"/>
          </p:nvPr>
        </p:nvSpPr>
        <p:spPr>
          <a:xfrm>
            <a:off x="0" y="473599"/>
            <a:ext cx="9144000" cy="4610864"/>
          </a:xfrm>
        </p:spPr>
        <p:txBody>
          <a:bodyPr>
            <a:normAutofit/>
          </a:bodyPr>
          <a:lstStyle/>
          <a:p>
            <a:pPr marL="109728" indent="0" algn="ctr">
              <a:spcBef>
                <a:spcPct val="0"/>
              </a:spcBef>
              <a:buNone/>
            </a:pPr>
            <a:r>
              <a:rPr lang="en-US" b="1" dirty="0" smtClean="0">
                <a:solidFill>
                  <a:schemeClr val="tx2"/>
                </a:solidFill>
                <a:latin typeface="+mj-lt"/>
                <a:ea typeface="+mj-ea"/>
                <a:cs typeface="+mj-cs"/>
              </a:rPr>
              <a:t>SCHEME OF THE JOINT RESEARCH PROJECT</a:t>
            </a:r>
          </a:p>
          <a:p>
            <a:pPr algn="ctr">
              <a:buNone/>
            </a:pPr>
            <a:r>
              <a:rPr lang="en-US" sz="2400" b="1" dirty="0" smtClean="0">
                <a:solidFill>
                  <a:schemeClr val="bg2">
                    <a:lumMod val="25000"/>
                  </a:schemeClr>
                </a:solidFill>
              </a:rPr>
              <a:t>The Main idea of the project</a:t>
            </a:r>
            <a:r>
              <a:rPr lang="ru-RU" sz="2400" b="1" dirty="0" smtClean="0">
                <a:solidFill>
                  <a:schemeClr val="bg2">
                    <a:lumMod val="25000"/>
                  </a:schemeClr>
                </a:solidFill>
              </a:rPr>
              <a:t>: </a:t>
            </a:r>
            <a:endParaRPr lang="en-US" sz="2400" b="1" dirty="0" smtClean="0">
              <a:solidFill>
                <a:schemeClr val="bg2">
                  <a:lumMod val="25000"/>
                </a:schemeClr>
              </a:solidFill>
            </a:endParaRPr>
          </a:p>
          <a:p>
            <a:pPr algn="ctr">
              <a:buNone/>
            </a:pPr>
            <a:r>
              <a:rPr lang="en-US" sz="2400" dirty="0" smtClean="0"/>
              <a:t>integration </a:t>
            </a:r>
            <a:r>
              <a:rPr lang="en-US" sz="2400" dirty="0"/>
              <a:t>of business and higher </a:t>
            </a:r>
            <a:r>
              <a:rPr lang="en-US" sz="2400" dirty="0" smtClean="0"/>
              <a:t>education</a:t>
            </a:r>
          </a:p>
          <a:p>
            <a:pPr>
              <a:buNone/>
            </a:pPr>
            <a:r>
              <a:rPr lang="en-US" sz="2400" b="1" dirty="0">
                <a:solidFill>
                  <a:srgbClr val="7030A0"/>
                </a:solidFill>
              </a:rPr>
              <a:t>Chamber of Commerce </a:t>
            </a:r>
          </a:p>
          <a:p>
            <a:pPr>
              <a:buNone/>
            </a:pPr>
            <a:endParaRPr lang="ru-RU" b="1" dirty="0" smtClean="0">
              <a:solidFill>
                <a:schemeClr val="accent1">
                  <a:lumMod val="75000"/>
                </a:schemeClr>
              </a:solidFill>
            </a:endParaRPr>
          </a:p>
          <a:p>
            <a:pPr>
              <a:buNone/>
            </a:pPr>
            <a:endParaRPr lang="ru-RU" b="1" dirty="0" smtClean="0">
              <a:solidFill>
                <a:schemeClr val="accent1">
                  <a:lumMod val="75000"/>
                </a:schemeClr>
              </a:solidFill>
            </a:endParaRPr>
          </a:p>
          <a:p>
            <a:pPr>
              <a:buNone/>
            </a:pPr>
            <a:r>
              <a:rPr lang="ru-RU" b="1" dirty="0" smtClean="0">
                <a:solidFill>
                  <a:srgbClr val="C00000"/>
                </a:solidFill>
              </a:rPr>
              <a:t>                                                                            </a:t>
            </a:r>
            <a:r>
              <a:rPr lang="en-US" b="1" dirty="0" smtClean="0">
                <a:solidFill>
                  <a:srgbClr val="C00000"/>
                </a:solidFill>
              </a:rPr>
              <a:t>     </a:t>
            </a:r>
          </a:p>
          <a:p>
            <a:pPr>
              <a:buNone/>
            </a:pPr>
            <a:endParaRPr lang="en-US" b="1" dirty="0" smtClean="0">
              <a:solidFill>
                <a:srgbClr val="C00000"/>
              </a:solidFill>
            </a:endParaRPr>
          </a:p>
          <a:p>
            <a:pPr>
              <a:buNone/>
            </a:pPr>
            <a:r>
              <a:rPr lang="en-US" b="1" dirty="0" smtClean="0">
                <a:solidFill>
                  <a:srgbClr val="C00000"/>
                </a:solidFill>
              </a:rPr>
              <a:t>          </a:t>
            </a:r>
          </a:p>
          <a:p>
            <a:pPr>
              <a:buNone/>
            </a:pPr>
            <a:endParaRPr lang="en-US" b="1" dirty="0">
              <a:solidFill>
                <a:srgbClr val="C00000"/>
              </a:solidFill>
            </a:endParaRPr>
          </a:p>
          <a:p>
            <a:pPr>
              <a:buNone/>
            </a:pPr>
            <a:endParaRPr lang="en-US" b="1" dirty="0" smtClean="0">
              <a:solidFill>
                <a:srgbClr val="C00000"/>
              </a:solidFill>
            </a:endParaRPr>
          </a:p>
          <a:p>
            <a:pPr>
              <a:buNone/>
            </a:pPr>
            <a:endParaRPr lang="en-US" b="1" dirty="0">
              <a:solidFill>
                <a:srgbClr val="C00000"/>
              </a:solidFill>
            </a:endParaRPr>
          </a:p>
          <a:p>
            <a:pPr>
              <a:buNone/>
            </a:pPr>
            <a:endParaRPr lang="en-US" b="1" dirty="0">
              <a:solidFill>
                <a:srgbClr val="C00000"/>
              </a:solidFill>
            </a:endParaRPr>
          </a:p>
          <a:p>
            <a:pPr>
              <a:buNone/>
            </a:pPr>
            <a:endParaRPr lang="en-US" b="1" dirty="0" smtClean="0">
              <a:solidFill>
                <a:srgbClr val="C00000"/>
              </a:solidFill>
            </a:endParaRPr>
          </a:p>
          <a:p>
            <a:pPr>
              <a:buNone/>
            </a:pPr>
            <a:endParaRPr lang="ru-RU" b="1" dirty="0" smtClean="0">
              <a:solidFill>
                <a:srgbClr val="C00000"/>
              </a:solidFill>
            </a:endParaRPr>
          </a:p>
          <a:p>
            <a:pPr>
              <a:buNone/>
            </a:pPr>
            <a:endParaRPr lang="ru-RU" b="1" dirty="0">
              <a:solidFill>
                <a:schemeClr val="accent1">
                  <a:lumMod val="75000"/>
                </a:schemeClr>
              </a:solidFill>
            </a:endParaRPr>
          </a:p>
        </p:txBody>
      </p:sp>
      <p:sp>
        <p:nvSpPr>
          <p:cNvPr id="4" name="Стрелка вниз 3"/>
          <p:cNvSpPr/>
          <p:nvPr/>
        </p:nvSpPr>
        <p:spPr>
          <a:xfrm>
            <a:off x="740393" y="2179629"/>
            <a:ext cx="642942" cy="15725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право 5"/>
          <p:cNvSpPr/>
          <p:nvPr/>
        </p:nvSpPr>
        <p:spPr>
          <a:xfrm>
            <a:off x="2031468" y="4255097"/>
            <a:ext cx="57150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лево 7"/>
          <p:cNvSpPr/>
          <p:nvPr/>
        </p:nvSpPr>
        <p:spPr>
          <a:xfrm>
            <a:off x="6664896" y="4229500"/>
            <a:ext cx="571504"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0" name="Прямая со стрелкой 9"/>
          <p:cNvCxnSpPr/>
          <p:nvPr/>
        </p:nvCxnSpPr>
        <p:spPr>
          <a:xfrm rot="5400000">
            <a:off x="2464579" y="3464719"/>
            <a:ext cx="78581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Прямая со стрелкой 11"/>
          <p:cNvCxnSpPr/>
          <p:nvPr/>
        </p:nvCxnSpPr>
        <p:spPr>
          <a:xfrm rot="5400000">
            <a:off x="3036083" y="3464719"/>
            <a:ext cx="78581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Прямая со стрелкой 12"/>
          <p:cNvCxnSpPr/>
          <p:nvPr/>
        </p:nvCxnSpPr>
        <p:spPr>
          <a:xfrm rot="5400000">
            <a:off x="3679819" y="3463925"/>
            <a:ext cx="78581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Прямая со стрелкой 18"/>
          <p:cNvCxnSpPr/>
          <p:nvPr/>
        </p:nvCxnSpPr>
        <p:spPr>
          <a:xfrm rot="5400000">
            <a:off x="5501488" y="3428206"/>
            <a:ext cx="71438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Прямая со стрелкой 19"/>
          <p:cNvCxnSpPr/>
          <p:nvPr/>
        </p:nvCxnSpPr>
        <p:spPr>
          <a:xfrm rot="5400000">
            <a:off x="4858546" y="3428206"/>
            <a:ext cx="71438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Прямая со стрелкой 20"/>
          <p:cNvCxnSpPr/>
          <p:nvPr/>
        </p:nvCxnSpPr>
        <p:spPr>
          <a:xfrm rot="5400000">
            <a:off x="6072992" y="3428206"/>
            <a:ext cx="71438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3" name="TextBox 22"/>
          <p:cNvSpPr txBox="1"/>
          <p:nvPr/>
        </p:nvSpPr>
        <p:spPr>
          <a:xfrm>
            <a:off x="2617284" y="3857628"/>
            <a:ext cx="4264309" cy="1200329"/>
          </a:xfrm>
          <a:prstGeom prst="rect">
            <a:avLst/>
          </a:prstGeom>
          <a:noFill/>
        </p:spPr>
        <p:txBody>
          <a:bodyPr wrap="none" rtlCol="0">
            <a:spAutoFit/>
          </a:bodyPr>
          <a:lstStyle/>
          <a:p>
            <a:r>
              <a:rPr lang="en-US" sz="2400" b="1" dirty="0" smtClean="0">
                <a:solidFill>
                  <a:schemeClr val="tx2">
                    <a:lumMod val="75000"/>
                  </a:schemeClr>
                </a:solidFill>
              </a:rPr>
              <a:t> companies</a:t>
            </a:r>
            <a:r>
              <a:rPr lang="ru-RU" sz="2400" b="1" dirty="0" smtClean="0">
                <a:solidFill>
                  <a:schemeClr val="tx2">
                    <a:lumMod val="75000"/>
                  </a:schemeClr>
                </a:solidFill>
              </a:rPr>
              <a:t>        </a:t>
            </a:r>
            <a:r>
              <a:rPr lang="en-US" sz="2400" b="1" dirty="0" smtClean="0">
                <a:solidFill>
                  <a:schemeClr val="tx2">
                    <a:lumMod val="75000"/>
                  </a:schemeClr>
                </a:solidFill>
              </a:rPr>
              <a:t>markets</a:t>
            </a:r>
          </a:p>
          <a:p>
            <a:r>
              <a:rPr lang="en-US" sz="2400" b="1" dirty="0" smtClean="0">
                <a:solidFill>
                  <a:schemeClr val="tx2">
                    <a:lumMod val="75000"/>
                  </a:schemeClr>
                </a:solidFill>
              </a:rPr>
              <a:t>(producers)     (potential </a:t>
            </a:r>
          </a:p>
          <a:p>
            <a:r>
              <a:rPr lang="en-US" sz="2400" b="1" dirty="0">
                <a:solidFill>
                  <a:schemeClr val="tx2">
                    <a:lumMod val="75000"/>
                  </a:schemeClr>
                </a:solidFill>
              </a:rPr>
              <a:t> </a:t>
            </a:r>
            <a:r>
              <a:rPr lang="en-US" sz="2400" b="1" dirty="0" smtClean="0">
                <a:solidFill>
                  <a:schemeClr val="tx2">
                    <a:lumMod val="75000"/>
                  </a:schemeClr>
                </a:solidFill>
              </a:rPr>
              <a:t>                           consumers)</a:t>
            </a:r>
            <a:endParaRPr lang="ru-RU" sz="2400" b="1" dirty="0">
              <a:solidFill>
                <a:schemeClr val="tx2">
                  <a:lumMod val="75000"/>
                </a:schemeClr>
              </a:solidFill>
            </a:endParaRPr>
          </a:p>
        </p:txBody>
      </p:sp>
      <p:sp>
        <p:nvSpPr>
          <p:cNvPr id="24" name="TextBox 23"/>
          <p:cNvSpPr txBox="1"/>
          <p:nvPr/>
        </p:nvSpPr>
        <p:spPr>
          <a:xfrm>
            <a:off x="453" y="5490353"/>
            <a:ext cx="6495513" cy="1015663"/>
          </a:xfrm>
          <a:prstGeom prst="rect">
            <a:avLst/>
          </a:prstGeom>
          <a:noFill/>
        </p:spPr>
        <p:txBody>
          <a:bodyPr wrap="square" rtlCol="0">
            <a:spAutoFit/>
          </a:bodyPr>
          <a:lstStyle/>
          <a:p>
            <a:r>
              <a:rPr lang="en-US" sz="2000" b="1" dirty="0" smtClean="0">
                <a:solidFill>
                  <a:srgbClr val="C00000"/>
                </a:solidFill>
              </a:rPr>
              <a:t>Objective:</a:t>
            </a:r>
            <a:r>
              <a:rPr lang="ru-RU" sz="2000" dirty="0" smtClean="0">
                <a:solidFill>
                  <a:schemeClr val="bg2">
                    <a:lumMod val="25000"/>
                  </a:schemeClr>
                </a:solidFill>
              </a:rPr>
              <a:t> </a:t>
            </a:r>
            <a:r>
              <a:rPr lang="en-US" sz="2000" dirty="0" smtClean="0">
                <a:solidFill>
                  <a:schemeClr val="tx2">
                    <a:lumMod val="75000"/>
                  </a:schemeClr>
                </a:solidFill>
              </a:rPr>
              <a:t>development of marketing penetration </a:t>
            </a:r>
          </a:p>
          <a:p>
            <a:r>
              <a:rPr lang="en-US" sz="2000" dirty="0" smtClean="0">
                <a:solidFill>
                  <a:schemeClr val="tx2">
                    <a:lumMod val="75000"/>
                  </a:schemeClr>
                </a:solidFill>
              </a:rPr>
              <a:t>strategies for foreign producers in the Russian market according to the traditional domestic goods and services</a:t>
            </a:r>
            <a:endParaRPr lang="ru-RU" sz="2000" dirty="0">
              <a:solidFill>
                <a:schemeClr val="tx2">
                  <a:lumMod val="75000"/>
                </a:schemeClr>
              </a:solidFill>
            </a:endParaRPr>
          </a:p>
        </p:txBody>
      </p:sp>
      <p:sp>
        <p:nvSpPr>
          <p:cNvPr id="2" name="Скругленный прямоугольник 1"/>
          <p:cNvSpPr/>
          <p:nvPr/>
        </p:nvSpPr>
        <p:spPr>
          <a:xfrm>
            <a:off x="185915" y="3791958"/>
            <a:ext cx="1836712"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Partner University</a:t>
            </a:r>
            <a:endParaRPr lang="en-US" sz="2000" b="1" dirty="0"/>
          </a:p>
        </p:txBody>
      </p:sp>
      <p:sp>
        <p:nvSpPr>
          <p:cNvPr id="16" name="Скругленный прямоугольник 15"/>
          <p:cNvSpPr/>
          <p:nvPr/>
        </p:nvSpPr>
        <p:spPr>
          <a:xfrm>
            <a:off x="7235906" y="3786190"/>
            <a:ext cx="1749852"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Partner University</a:t>
            </a:r>
            <a:endParaRPr lang="en-US" sz="2000" b="1" dirty="0"/>
          </a:p>
        </p:txBody>
      </p:sp>
      <p:sp>
        <p:nvSpPr>
          <p:cNvPr id="5" name="Стрелка вниз 4"/>
          <p:cNvSpPr/>
          <p:nvPr/>
        </p:nvSpPr>
        <p:spPr>
          <a:xfrm>
            <a:off x="782960" y="5096118"/>
            <a:ext cx="557808" cy="4931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722" y="404664"/>
            <a:ext cx="8501122" cy="1274484"/>
          </a:xfrm>
        </p:spPr>
        <p:txBody>
          <a:bodyPr>
            <a:noAutofit/>
          </a:bodyPr>
          <a:lstStyle/>
          <a:p>
            <a:pPr eaLnBrk="1" hangingPunct="1"/>
            <a:r>
              <a:rPr lang="en-US" sz="2800" b="1" dirty="0"/>
              <a:t>Advantages of </a:t>
            </a:r>
            <a:r>
              <a:rPr lang="en-US" sz="2800" b="1" dirty="0" smtClean="0"/>
              <a:t>the universities </a:t>
            </a:r>
            <a:r>
              <a:rPr lang="en-US" sz="2800" b="1" dirty="0"/>
              <a:t>before consulting organizations in conducting marketing research</a:t>
            </a:r>
            <a:endParaRPr lang="ru-RU" sz="2800" b="1" dirty="0"/>
          </a:p>
        </p:txBody>
      </p:sp>
      <p:pic>
        <p:nvPicPr>
          <p:cNvPr id="18435" name="Picture 2"/>
          <p:cNvPicPr>
            <a:picLocks noChangeAspect="1" noChangeArrowheads="1"/>
          </p:cNvPicPr>
          <p:nvPr/>
        </p:nvPicPr>
        <p:blipFill>
          <a:blip r:embed="rId2"/>
          <a:srcRect/>
          <a:stretch>
            <a:fillRect/>
          </a:stretch>
        </p:blipFill>
        <p:spPr bwMode="auto">
          <a:xfrm>
            <a:off x="142875" y="5643563"/>
            <a:ext cx="8858250" cy="1214437"/>
          </a:xfrm>
          <a:prstGeom prst="rect">
            <a:avLst/>
          </a:prstGeom>
          <a:noFill/>
          <a:ln w="9525">
            <a:noFill/>
            <a:miter lim="800000"/>
            <a:headEnd/>
            <a:tailEnd/>
          </a:ln>
        </p:spPr>
      </p:pic>
      <p:sp>
        <p:nvSpPr>
          <p:cNvPr id="18436" name="Содержимое 2"/>
          <p:cNvSpPr txBox="1">
            <a:spLocks/>
          </p:cNvSpPr>
          <p:nvPr/>
        </p:nvSpPr>
        <p:spPr bwMode="auto">
          <a:xfrm>
            <a:off x="378559" y="1723231"/>
            <a:ext cx="8628062" cy="4527550"/>
          </a:xfrm>
          <a:prstGeom prst="rect">
            <a:avLst/>
          </a:prstGeom>
          <a:noFill/>
          <a:ln w="9525">
            <a:noFill/>
            <a:miter lim="800000"/>
            <a:headEnd/>
            <a:tailEnd/>
          </a:ln>
        </p:spPr>
        <p:txBody>
          <a:bodyPr/>
          <a:lstStyle/>
          <a:p>
            <a:pPr>
              <a:buFontTx/>
              <a:buChar char="-"/>
            </a:pPr>
            <a:r>
              <a:rPr lang="en-US" sz="2200" b="1" dirty="0" smtClean="0"/>
              <a:t> scientific character</a:t>
            </a:r>
          </a:p>
          <a:p>
            <a:pPr>
              <a:buFontTx/>
              <a:buChar char="-"/>
            </a:pPr>
            <a:endParaRPr lang="en-US" sz="2200" b="1" dirty="0" smtClean="0"/>
          </a:p>
          <a:p>
            <a:pPr>
              <a:buFontTx/>
              <a:buChar char="-"/>
            </a:pPr>
            <a:endParaRPr lang="en-US" sz="2200" b="1" dirty="0"/>
          </a:p>
          <a:p>
            <a:pPr>
              <a:buFontTx/>
              <a:buChar char="-"/>
            </a:pPr>
            <a:r>
              <a:rPr lang="en-US" sz="2200" b="1" dirty="0"/>
              <a:t> use of </a:t>
            </a:r>
            <a:r>
              <a:rPr lang="en-US" sz="2200" b="1" dirty="0" smtClean="0"/>
              <a:t>secondary </a:t>
            </a:r>
            <a:r>
              <a:rPr lang="en-US" sz="2200" b="1" dirty="0"/>
              <a:t>and primary </a:t>
            </a:r>
            <a:r>
              <a:rPr lang="en-US" sz="2200" b="1" dirty="0" smtClean="0"/>
              <a:t>information</a:t>
            </a:r>
          </a:p>
          <a:p>
            <a:endParaRPr lang="en-US" sz="2200" b="1" dirty="0" smtClean="0"/>
          </a:p>
          <a:p>
            <a:pPr>
              <a:buFontTx/>
              <a:buChar char="-"/>
            </a:pPr>
            <a:endParaRPr lang="en-US" sz="2200" b="1" dirty="0"/>
          </a:p>
          <a:p>
            <a:pPr>
              <a:buFontTx/>
              <a:buChar char="-"/>
            </a:pPr>
            <a:r>
              <a:rPr lang="en-US" sz="2200" b="1" dirty="0"/>
              <a:t> calculation of </a:t>
            </a:r>
            <a:r>
              <a:rPr lang="en-US" sz="2200" b="1" dirty="0" smtClean="0"/>
              <a:t>statistics</a:t>
            </a:r>
          </a:p>
          <a:p>
            <a:pPr>
              <a:buFontTx/>
              <a:buChar char="-"/>
            </a:pPr>
            <a:endParaRPr lang="en-US" sz="2200" b="1" dirty="0" smtClean="0"/>
          </a:p>
          <a:p>
            <a:pPr>
              <a:buFontTx/>
              <a:buChar char="-"/>
            </a:pPr>
            <a:endParaRPr lang="en-US" sz="2200" b="1" dirty="0"/>
          </a:p>
          <a:p>
            <a:pPr>
              <a:buFontTx/>
              <a:buChar char="-"/>
            </a:pPr>
            <a:r>
              <a:rPr lang="en-US" sz="2200" b="1" dirty="0"/>
              <a:t> use of </a:t>
            </a:r>
            <a:r>
              <a:rPr lang="en-US" sz="2200" b="1" dirty="0" smtClean="0"/>
              <a:t>modeling </a:t>
            </a:r>
            <a:r>
              <a:rPr lang="en-US" sz="2200" b="1" dirty="0"/>
              <a:t>and </a:t>
            </a:r>
            <a:r>
              <a:rPr lang="en-US" sz="2200" b="1" dirty="0" smtClean="0"/>
              <a:t>forecasting methods, </a:t>
            </a:r>
            <a:r>
              <a:rPr lang="en-US" sz="2200" b="1" dirty="0"/>
              <a:t>etc.</a:t>
            </a:r>
          </a:p>
          <a:p>
            <a:endParaRPr lang="en-US" sz="22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1465" y="476672"/>
            <a:ext cx="8229600" cy="1066800"/>
          </a:xfrm>
        </p:spPr>
        <p:txBody>
          <a:bodyPr>
            <a:normAutofit/>
          </a:bodyPr>
          <a:lstStyle/>
          <a:p>
            <a:r>
              <a:rPr lang="en-US" sz="2800" b="1" dirty="0" smtClean="0"/>
              <a:t>Objectives of home country students and foreign students in the joint research projects </a:t>
            </a:r>
            <a:endParaRPr lang="ru-RU" sz="2800" b="1" dirty="0"/>
          </a:p>
        </p:txBody>
      </p:sp>
      <p:sp>
        <p:nvSpPr>
          <p:cNvPr id="3" name="Содержимое 2"/>
          <p:cNvSpPr>
            <a:spLocks noGrp="1"/>
          </p:cNvSpPr>
          <p:nvPr>
            <p:ph idx="1"/>
          </p:nvPr>
        </p:nvSpPr>
        <p:spPr>
          <a:xfrm>
            <a:off x="233358" y="1772816"/>
            <a:ext cx="8229600" cy="4325112"/>
          </a:xfrm>
        </p:spPr>
        <p:txBody>
          <a:bodyPr>
            <a:normAutofit/>
          </a:bodyPr>
          <a:lstStyle/>
          <a:p>
            <a:r>
              <a:rPr lang="en-US" sz="2200" b="1" dirty="0" smtClean="0"/>
              <a:t>searching,</a:t>
            </a:r>
          </a:p>
          <a:p>
            <a:pPr>
              <a:buNone/>
            </a:pPr>
            <a:endParaRPr lang="en-US" sz="2200" b="1" dirty="0" smtClean="0"/>
          </a:p>
          <a:p>
            <a:r>
              <a:rPr lang="en-US" sz="2200" b="1" dirty="0" smtClean="0"/>
              <a:t>interpretation, </a:t>
            </a:r>
          </a:p>
          <a:p>
            <a:endParaRPr lang="en-US" sz="2200" b="1" dirty="0" smtClean="0"/>
          </a:p>
          <a:p>
            <a:r>
              <a:rPr lang="en-US" sz="2200" b="1" dirty="0" smtClean="0"/>
              <a:t>analysis,</a:t>
            </a:r>
          </a:p>
          <a:p>
            <a:endParaRPr lang="en-US" sz="2200" b="1" dirty="0" smtClean="0"/>
          </a:p>
          <a:p>
            <a:r>
              <a:rPr lang="en-US" sz="2200" b="1" dirty="0" smtClean="0"/>
              <a:t>granting </a:t>
            </a:r>
            <a:r>
              <a:rPr lang="en-US" sz="2200" dirty="0" smtClean="0"/>
              <a:t>to the Partner </a:t>
            </a:r>
          </a:p>
          <a:p>
            <a:pPr>
              <a:buNone/>
            </a:pPr>
            <a:r>
              <a:rPr lang="en-US" sz="2200" dirty="0" smtClean="0"/>
              <a:t>… primary and secondary data on market conditions, forecasts of further development of the research objects </a:t>
            </a:r>
            <a:endParaRPr lang="ru-RU" sz="2200" dirty="0"/>
          </a:p>
        </p:txBody>
      </p:sp>
      <p:pic>
        <p:nvPicPr>
          <p:cNvPr id="4" name="Picture 2"/>
          <p:cNvPicPr>
            <a:picLocks noChangeAspect="1" noChangeArrowheads="1"/>
          </p:cNvPicPr>
          <p:nvPr/>
        </p:nvPicPr>
        <p:blipFill>
          <a:blip r:embed="rId2"/>
          <a:srcRect/>
          <a:stretch>
            <a:fillRect/>
          </a:stretch>
        </p:blipFill>
        <p:spPr bwMode="auto">
          <a:xfrm>
            <a:off x="214282" y="5672940"/>
            <a:ext cx="8643967" cy="11850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52" y="116632"/>
            <a:ext cx="8229600" cy="1008112"/>
          </a:xfrm>
        </p:spPr>
        <p:txBody>
          <a:bodyPr>
            <a:normAutofit/>
          </a:bodyPr>
          <a:lstStyle/>
          <a:p>
            <a:r>
              <a:rPr lang="en-US" sz="2800" b="1" dirty="0" smtClean="0"/>
              <a:t>Structure </a:t>
            </a:r>
            <a:r>
              <a:rPr lang="en-US" sz="2800" b="1" dirty="0"/>
              <a:t>of the research report</a:t>
            </a:r>
            <a:endParaRPr lang="ru-RU" sz="2800" b="1" dirty="0"/>
          </a:p>
        </p:txBody>
      </p:sp>
      <p:pic>
        <p:nvPicPr>
          <p:cNvPr id="4" name="Picture 2"/>
          <p:cNvPicPr>
            <a:picLocks noChangeAspect="1" noChangeArrowheads="1"/>
          </p:cNvPicPr>
          <p:nvPr/>
        </p:nvPicPr>
        <p:blipFill>
          <a:blip r:embed="rId2"/>
          <a:srcRect/>
          <a:stretch>
            <a:fillRect/>
          </a:stretch>
        </p:blipFill>
        <p:spPr bwMode="auto">
          <a:xfrm>
            <a:off x="304909" y="5733572"/>
            <a:ext cx="8462712" cy="1124745"/>
          </a:xfrm>
          <a:prstGeom prst="rect">
            <a:avLst/>
          </a:prstGeom>
          <a:noFill/>
          <a:ln w="9525">
            <a:noFill/>
            <a:miter lim="800000"/>
            <a:headEnd/>
            <a:tailEnd/>
          </a:ln>
        </p:spPr>
      </p:pic>
      <p:sp>
        <p:nvSpPr>
          <p:cNvPr id="7" name="Прямоугольник 6"/>
          <p:cNvSpPr/>
          <p:nvPr/>
        </p:nvSpPr>
        <p:spPr>
          <a:xfrm>
            <a:off x="107141" y="764702"/>
            <a:ext cx="8858248" cy="5078313"/>
          </a:xfrm>
          <a:prstGeom prst="rect">
            <a:avLst/>
          </a:prstGeom>
        </p:spPr>
        <p:txBody>
          <a:bodyPr wrap="square">
            <a:spAutoFit/>
          </a:bodyPr>
          <a:lstStyle/>
          <a:p>
            <a:r>
              <a:rPr lang="en-US" b="1" dirty="0" smtClean="0"/>
              <a:t>RESEARCH OBJECTIVE</a:t>
            </a:r>
          </a:p>
          <a:p>
            <a:pPr marL="285750" indent="-285750">
              <a:buFont typeface="Wingdings" pitchFamily="2" charset="2"/>
              <a:buChar char="Ø"/>
            </a:pPr>
            <a:r>
              <a:rPr lang="en-US" dirty="0" smtClean="0"/>
              <a:t>The </a:t>
            </a:r>
            <a:r>
              <a:rPr lang="en-US" dirty="0"/>
              <a:t>objectives of the </a:t>
            </a:r>
            <a:r>
              <a:rPr lang="en-US" dirty="0" smtClean="0"/>
              <a:t>research, </a:t>
            </a:r>
            <a:r>
              <a:rPr lang="en-US" dirty="0"/>
              <a:t>plan, </a:t>
            </a:r>
            <a:r>
              <a:rPr lang="en-US" dirty="0" smtClean="0"/>
              <a:t>resources</a:t>
            </a:r>
          </a:p>
          <a:p>
            <a:pPr marL="285750" indent="-285750">
              <a:buFont typeface="Wingdings" pitchFamily="2" charset="2"/>
              <a:buChar char="Ø"/>
            </a:pPr>
            <a:endParaRPr lang="en-US" dirty="0"/>
          </a:p>
          <a:p>
            <a:r>
              <a:rPr lang="en-US" b="1" dirty="0" smtClean="0"/>
              <a:t>MARKET DEVELOPMENT FACTORS</a:t>
            </a:r>
          </a:p>
          <a:p>
            <a:pPr marL="285750" indent="-285750">
              <a:buFont typeface="Wingdings" pitchFamily="2" charset="2"/>
              <a:buChar char="Ø"/>
            </a:pPr>
            <a:r>
              <a:rPr lang="en-US" dirty="0" smtClean="0"/>
              <a:t>PEST-analysis</a:t>
            </a:r>
          </a:p>
          <a:p>
            <a:pPr marL="285750" indent="-285750">
              <a:buFont typeface="Wingdings" pitchFamily="2" charset="2"/>
              <a:buChar char="Ø"/>
            </a:pPr>
            <a:endParaRPr lang="en-US" dirty="0"/>
          </a:p>
          <a:p>
            <a:r>
              <a:rPr lang="en-US" b="1" dirty="0" smtClean="0"/>
              <a:t>CONDITIONS </a:t>
            </a:r>
            <a:r>
              <a:rPr lang="en-US" b="1" dirty="0"/>
              <a:t>OF THE RUSSIAN PRODUCT MARKET</a:t>
            </a:r>
            <a:endParaRPr lang="en-US" b="1" dirty="0" smtClean="0"/>
          </a:p>
          <a:p>
            <a:pPr marL="285750" indent="-285750">
              <a:buFont typeface="Wingdings" pitchFamily="2" charset="2"/>
              <a:buChar char="Ø"/>
            </a:pPr>
            <a:r>
              <a:rPr lang="en-US" dirty="0" smtClean="0"/>
              <a:t>Market </a:t>
            </a:r>
            <a:r>
              <a:rPr lang="en-US" dirty="0"/>
              <a:t>capacity, </a:t>
            </a:r>
            <a:r>
              <a:rPr lang="en-US" dirty="0" smtClean="0"/>
              <a:t>saturation</a:t>
            </a:r>
            <a:endParaRPr lang="en-US" dirty="0"/>
          </a:p>
          <a:p>
            <a:pPr marL="285750" indent="-285750">
              <a:buFont typeface="Wingdings" pitchFamily="2" charset="2"/>
              <a:buChar char="Ø"/>
            </a:pPr>
            <a:r>
              <a:rPr lang="en-US" dirty="0" smtClean="0"/>
              <a:t>Production </a:t>
            </a:r>
            <a:r>
              <a:rPr lang="en-US" dirty="0"/>
              <a:t>and imports (dynamics</a:t>
            </a:r>
            <a:r>
              <a:rPr lang="en-US" dirty="0" smtClean="0"/>
              <a:t>)</a:t>
            </a:r>
            <a:endParaRPr lang="en-US" dirty="0"/>
          </a:p>
          <a:p>
            <a:pPr marL="285750" indent="-285750">
              <a:buFont typeface="Wingdings" pitchFamily="2" charset="2"/>
              <a:buChar char="Ø"/>
            </a:pPr>
            <a:r>
              <a:rPr lang="en-US" dirty="0" smtClean="0"/>
              <a:t>The </a:t>
            </a:r>
            <a:r>
              <a:rPr lang="en-US" dirty="0"/>
              <a:t>volume of imports from </a:t>
            </a:r>
            <a:r>
              <a:rPr lang="en-US" dirty="0" smtClean="0"/>
              <a:t>foreign country (shares in </a:t>
            </a:r>
            <a:r>
              <a:rPr lang="en-US" dirty="0"/>
              <a:t>the Russian </a:t>
            </a:r>
            <a:r>
              <a:rPr lang="en-US" dirty="0" smtClean="0"/>
              <a:t>market)</a:t>
            </a:r>
          </a:p>
          <a:p>
            <a:pPr marL="285750" indent="-285750">
              <a:buFont typeface="Wingdings" pitchFamily="2" charset="2"/>
              <a:buChar char="Ø"/>
            </a:pPr>
            <a:endParaRPr lang="en-US" dirty="0"/>
          </a:p>
          <a:p>
            <a:r>
              <a:rPr lang="en-US" b="1" dirty="0"/>
              <a:t>STRUCTURE OF THE RUSSIAN PRODUCT MARKET</a:t>
            </a:r>
          </a:p>
          <a:p>
            <a:pPr marL="285750" indent="-285750">
              <a:buFont typeface="Wingdings" pitchFamily="2" charset="2"/>
              <a:buChar char="Ø"/>
            </a:pPr>
            <a:r>
              <a:rPr lang="en-US" dirty="0" smtClean="0"/>
              <a:t>By </a:t>
            </a:r>
            <a:r>
              <a:rPr lang="en-US" dirty="0"/>
              <a:t>product (classification</a:t>
            </a:r>
            <a:r>
              <a:rPr lang="en-US" dirty="0" smtClean="0"/>
              <a:t>)</a:t>
            </a:r>
            <a:endParaRPr lang="en-US" dirty="0"/>
          </a:p>
          <a:p>
            <a:pPr marL="285750" indent="-285750">
              <a:buFont typeface="Wingdings" pitchFamily="2" charset="2"/>
              <a:buChar char="Ø"/>
            </a:pPr>
            <a:r>
              <a:rPr lang="en-US" dirty="0" smtClean="0"/>
              <a:t>BCG </a:t>
            </a:r>
            <a:r>
              <a:rPr lang="en-US" dirty="0"/>
              <a:t>(for </a:t>
            </a:r>
            <a:r>
              <a:rPr lang="en-US" dirty="0" smtClean="0"/>
              <a:t>foreign products in </a:t>
            </a:r>
            <a:r>
              <a:rPr lang="en-US" dirty="0"/>
              <a:t>the Russian </a:t>
            </a:r>
            <a:r>
              <a:rPr lang="en-US" dirty="0" smtClean="0"/>
              <a:t>market)</a:t>
            </a:r>
            <a:endParaRPr lang="en-US" dirty="0"/>
          </a:p>
          <a:p>
            <a:pPr marL="285750" indent="-285750">
              <a:buFont typeface="Wingdings" pitchFamily="2" charset="2"/>
              <a:buChar char="Ø"/>
            </a:pPr>
            <a:r>
              <a:rPr lang="en-US" dirty="0" smtClean="0"/>
              <a:t>Production by producers</a:t>
            </a:r>
            <a:endParaRPr lang="en-US" dirty="0"/>
          </a:p>
          <a:p>
            <a:pPr marL="285750" indent="-285750">
              <a:buFont typeface="Wingdings" pitchFamily="2" charset="2"/>
              <a:buChar char="Ø"/>
            </a:pPr>
            <a:r>
              <a:rPr lang="en-US" dirty="0" smtClean="0"/>
              <a:t>Imports </a:t>
            </a:r>
            <a:r>
              <a:rPr lang="en-US" dirty="0"/>
              <a:t>by </a:t>
            </a:r>
            <a:r>
              <a:rPr lang="en-US" dirty="0" smtClean="0"/>
              <a:t>countries</a:t>
            </a:r>
            <a:endParaRPr lang="en-US" dirty="0"/>
          </a:p>
          <a:p>
            <a:pPr marL="285750" indent="-285750">
              <a:buFont typeface="Wingdings" pitchFamily="2" charset="2"/>
              <a:buChar char="Ø"/>
            </a:pPr>
            <a:r>
              <a:rPr lang="en-US" dirty="0" smtClean="0"/>
              <a:t>Basic foreign importers</a:t>
            </a:r>
            <a:endParaRPr lang="en-US" dirty="0"/>
          </a:p>
          <a:p>
            <a:pPr marL="285750" indent="-285750">
              <a:buFont typeface="Wingdings" pitchFamily="2" charset="2"/>
              <a:buChar char="Ø"/>
            </a:pPr>
            <a:r>
              <a:rPr lang="en-US" dirty="0" smtClean="0"/>
              <a:t>SWOT </a:t>
            </a:r>
            <a:r>
              <a:rPr lang="en-US" dirty="0"/>
              <a:t>(for </a:t>
            </a:r>
            <a:r>
              <a:rPr lang="en-US" dirty="0" smtClean="0"/>
              <a:t>foreign producers </a:t>
            </a:r>
            <a:r>
              <a:rPr lang="en-US" dirty="0"/>
              <a:t>in the Russian market</a:t>
            </a:r>
            <a:r>
              <a:rPr lang="en-US" dirty="0" smtClean="0"/>
              <a:t>)</a:t>
            </a:r>
          </a:p>
        </p:txBody>
      </p:sp>
    </p:spTree>
    <p:extLst>
      <p:ext uri="{BB962C8B-B14F-4D97-AF65-F5344CB8AC3E}">
        <p14:creationId xmlns:p14="http://schemas.microsoft.com/office/powerpoint/2010/main" val="307935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56" y="260648"/>
            <a:ext cx="8229600" cy="1008112"/>
          </a:xfrm>
        </p:spPr>
        <p:txBody>
          <a:bodyPr>
            <a:normAutofit/>
          </a:bodyPr>
          <a:lstStyle/>
          <a:p>
            <a:r>
              <a:rPr lang="en-US" sz="2800" b="1" dirty="0" smtClean="0"/>
              <a:t>Structure </a:t>
            </a:r>
            <a:r>
              <a:rPr lang="en-US" sz="2800" b="1" dirty="0"/>
              <a:t>of the research report</a:t>
            </a:r>
            <a:br>
              <a:rPr lang="en-US" sz="2800" b="1" dirty="0"/>
            </a:br>
            <a:r>
              <a:rPr lang="en-US" sz="2400" b="1" dirty="0" smtClean="0"/>
              <a:t>(continuation)</a:t>
            </a:r>
            <a:endParaRPr lang="ru-RU" sz="2400" b="1" dirty="0"/>
          </a:p>
        </p:txBody>
      </p:sp>
      <p:pic>
        <p:nvPicPr>
          <p:cNvPr id="4" name="Picture 2"/>
          <p:cNvPicPr>
            <a:picLocks noChangeAspect="1" noChangeArrowheads="1"/>
          </p:cNvPicPr>
          <p:nvPr/>
        </p:nvPicPr>
        <p:blipFill>
          <a:blip r:embed="rId2"/>
          <a:srcRect/>
          <a:stretch>
            <a:fillRect/>
          </a:stretch>
        </p:blipFill>
        <p:spPr bwMode="auto">
          <a:xfrm>
            <a:off x="214282" y="5672940"/>
            <a:ext cx="8643967" cy="1185060"/>
          </a:xfrm>
          <a:prstGeom prst="rect">
            <a:avLst/>
          </a:prstGeom>
          <a:noFill/>
          <a:ln w="9525">
            <a:noFill/>
            <a:miter lim="800000"/>
            <a:headEnd/>
            <a:tailEnd/>
          </a:ln>
        </p:spPr>
      </p:pic>
      <p:sp>
        <p:nvSpPr>
          <p:cNvPr id="7" name="Прямоугольник 6"/>
          <p:cNvSpPr/>
          <p:nvPr/>
        </p:nvSpPr>
        <p:spPr>
          <a:xfrm>
            <a:off x="214282" y="1556792"/>
            <a:ext cx="8858248" cy="3693319"/>
          </a:xfrm>
          <a:prstGeom prst="rect">
            <a:avLst/>
          </a:prstGeom>
        </p:spPr>
        <p:txBody>
          <a:bodyPr wrap="square">
            <a:spAutoFit/>
          </a:bodyPr>
          <a:lstStyle/>
          <a:p>
            <a:r>
              <a:rPr lang="en-US" b="1" dirty="0" smtClean="0"/>
              <a:t>COMPETITION</a:t>
            </a:r>
            <a:endParaRPr lang="en-US" b="1" dirty="0"/>
          </a:p>
          <a:p>
            <a:pPr marL="285750" indent="-285750">
              <a:buFont typeface="Wingdings" pitchFamily="2" charset="2"/>
              <a:buChar char="Ø"/>
            </a:pPr>
            <a:r>
              <a:rPr lang="en-US" dirty="0" smtClean="0"/>
              <a:t>Major participants </a:t>
            </a:r>
            <a:r>
              <a:rPr lang="en-US" dirty="0"/>
              <a:t>(with shares</a:t>
            </a:r>
            <a:r>
              <a:rPr lang="en-US" dirty="0" smtClean="0"/>
              <a:t>)</a:t>
            </a:r>
            <a:endParaRPr lang="en-US" dirty="0"/>
          </a:p>
          <a:p>
            <a:pPr marL="285750" indent="-285750">
              <a:buFont typeface="Wingdings" pitchFamily="2" charset="2"/>
              <a:buChar char="Ø"/>
            </a:pPr>
            <a:r>
              <a:rPr lang="en-US" dirty="0" smtClean="0"/>
              <a:t>The </a:t>
            </a:r>
            <a:r>
              <a:rPr lang="en-US" dirty="0"/>
              <a:t>degree of </a:t>
            </a:r>
            <a:r>
              <a:rPr lang="en-US" dirty="0" smtClean="0"/>
              <a:t>competition</a:t>
            </a:r>
            <a:endParaRPr lang="en-US" dirty="0"/>
          </a:p>
          <a:p>
            <a:pPr marL="285750" indent="-285750">
              <a:buFont typeface="Wingdings" pitchFamily="2" charset="2"/>
              <a:buChar char="Ø"/>
            </a:pPr>
            <a:r>
              <a:rPr lang="en-US" dirty="0" smtClean="0"/>
              <a:t>Porter's </a:t>
            </a:r>
            <a:r>
              <a:rPr lang="en-US" dirty="0"/>
              <a:t>5 </a:t>
            </a:r>
            <a:r>
              <a:rPr lang="en-US" dirty="0" smtClean="0"/>
              <a:t>Forces</a:t>
            </a:r>
          </a:p>
          <a:p>
            <a:pPr marL="285750" indent="-285750">
              <a:buFont typeface="Wingdings" pitchFamily="2" charset="2"/>
              <a:buChar char="Ø"/>
            </a:pPr>
            <a:endParaRPr lang="en-US" dirty="0"/>
          </a:p>
          <a:p>
            <a:r>
              <a:rPr lang="en-US" b="1" dirty="0"/>
              <a:t>CONSUMERS</a:t>
            </a:r>
          </a:p>
          <a:p>
            <a:pPr marL="285750" indent="-285750">
              <a:buFont typeface="Wingdings" pitchFamily="2" charset="2"/>
              <a:buChar char="Ø"/>
            </a:pPr>
            <a:r>
              <a:rPr lang="en-US" dirty="0" smtClean="0"/>
              <a:t>Consumer preferences in </a:t>
            </a:r>
            <a:r>
              <a:rPr lang="en-US" dirty="0"/>
              <a:t>producing countries, </a:t>
            </a:r>
            <a:r>
              <a:rPr lang="en-US" dirty="0" smtClean="0"/>
              <a:t>modifications, </a:t>
            </a:r>
            <a:r>
              <a:rPr lang="en-US" dirty="0"/>
              <a:t>places of purchase </a:t>
            </a:r>
            <a:r>
              <a:rPr lang="en-US" dirty="0" smtClean="0"/>
              <a:t>(survey)</a:t>
            </a:r>
            <a:endParaRPr lang="en-US" dirty="0"/>
          </a:p>
          <a:p>
            <a:pPr marL="285750" indent="-285750">
              <a:buFont typeface="Wingdings" pitchFamily="2" charset="2"/>
              <a:buChar char="Ø"/>
            </a:pPr>
            <a:r>
              <a:rPr lang="en-US" dirty="0" smtClean="0"/>
              <a:t>Motivation of purchase</a:t>
            </a:r>
            <a:endParaRPr lang="en-US" dirty="0"/>
          </a:p>
          <a:p>
            <a:pPr marL="285750" indent="-285750">
              <a:buFont typeface="Wingdings" pitchFamily="2" charset="2"/>
              <a:buChar char="Ø"/>
            </a:pPr>
            <a:r>
              <a:rPr lang="en-US" dirty="0" smtClean="0"/>
              <a:t>Profile </a:t>
            </a:r>
            <a:r>
              <a:rPr lang="en-US" dirty="0"/>
              <a:t>of the typical </a:t>
            </a:r>
            <a:r>
              <a:rPr lang="en-US" dirty="0" smtClean="0"/>
              <a:t>consumer</a:t>
            </a:r>
          </a:p>
          <a:p>
            <a:pPr marL="285750" indent="-285750">
              <a:buFont typeface="Wingdings" pitchFamily="2" charset="2"/>
              <a:buChar char="Ø"/>
            </a:pPr>
            <a:endParaRPr lang="en-US" dirty="0"/>
          </a:p>
          <a:p>
            <a:r>
              <a:rPr lang="en-US" b="1" dirty="0"/>
              <a:t>FORECAST AND PROPOSALS FOR THE DEVELOPMENT OF </a:t>
            </a:r>
            <a:r>
              <a:rPr lang="en-US" b="1" dirty="0" smtClean="0"/>
              <a:t>IMPORT </a:t>
            </a:r>
            <a:r>
              <a:rPr lang="en-US" b="1" dirty="0"/>
              <a:t>TO RUSSIA</a:t>
            </a:r>
            <a:endParaRPr lang="ru-RU" b="1" dirty="0"/>
          </a:p>
        </p:txBody>
      </p:sp>
    </p:spTree>
    <p:extLst>
      <p:ext uri="{BB962C8B-B14F-4D97-AF65-F5344CB8AC3E}">
        <p14:creationId xmlns:p14="http://schemas.microsoft.com/office/powerpoint/2010/main" val="4151132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8229600" cy="1638320"/>
          </a:xfrm>
        </p:spPr>
        <p:txBody>
          <a:bodyPr>
            <a:noAutofit/>
          </a:bodyPr>
          <a:lstStyle/>
          <a:p>
            <a:r>
              <a:rPr lang="en-US" sz="2400" b="1" u="sng" dirty="0" smtClean="0"/>
              <a:t>Results of the research</a:t>
            </a:r>
            <a:r>
              <a:rPr lang="en-US" sz="2400" b="1" dirty="0" smtClean="0"/>
              <a:t> </a:t>
            </a:r>
            <a:r>
              <a:rPr lang="en-US" sz="2000" dirty="0" smtClean="0"/>
              <a:t>can be represented in the form of </a:t>
            </a:r>
            <a:r>
              <a:rPr lang="en-US" sz="2000" b="1" dirty="0" smtClean="0"/>
              <a:t>business projects </a:t>
            </a:r>
            <a:r>
              <a:rPr lang="en-US" sz="2000" dirty="0" smtClean="0"/>
              <a:t>on </a:t>
            </a:r>
            <a:r>
              <a:rPr lang="en-US" sz="2000" dirty="0"/>
              <a:t>penetration of </a:t>
            </a:r>
            <a:r>
              <a:rPr lang="en-US" sz="2000" dirty="0" smtClean="0"/>
              <a:t>foreign </a:t>
            </a:r>
            <a:r>
              <a:rPr lang="en-US" sz="2000" dirty="0"/>
              <a:t>producers </a:t>
            </a:r>
            <a:r>
              <a:rPr lang="en-US" sz="2000" dirty="0" smtClean="0"/>
              <a:t>into the Russian market (including the characteristics of the factors and market indicators), as following: </a:t>
            </a:r>
            <a:endParaRPr lang="ru-RU" sz="2000" dirty="0"/>
          </a:p>
        </p:txBody>
      </p:sp>
      <p:sp>
        <p:nvSpPr>
          <p:cNvPr id="3" name="Содержимое 2"/>
          <p:cNvSpPr>
            <a:spLocks noGrp="1"/>
          </p:cNvSpPr>
          <p:nvPr>
            <p:ph idx="1"/>
          </p:nvPr>
        </p:nvSpPr>
        <p:spPr>
          <a:xfrm>
            <a:off x="421465" y="2276872"/>
            <a:ext cx="8229600" cy="4325112"/>
          </a:xfrm>
        </p:spPr>
        <p:txBody>
          <a:bodyPr>
            <a:normAutofit/>
          </a:bodyPr>
          <a:lstStyle/>
          <a:p>
            <a:pPr lvl="0"/>
            <a:r>
              <a:rPr lang="en-US" sz="2200" dirty="0" smtClean="0"/>
              <a:t>characteristic of the segment (s)</a:t>
            </a:r>
            <a:r>
              <a:rPr lang="ru-RU" sz="2200" dirty="0" smtClean="0"/>
              <a:t>;</a:t>
            </a:r>
            <a:endParaRPr lang="en-US" sz="2200" dirty="0" smtClean="0"/>
          </a:p>
          <a:p>
            <a:pPr lvl="0"/>
            <a:r>
              <a:rPr lang="en-US" sz="2200" dirty="0" smtClean="0"/>
              <a:t>volume of the segment (s);</a:t>
            </a:r>
          </a:p>
          <a:p>
            <a:pPr lvl="0"/>
            <a:r>
              <a:rPr lang="en-US" sz="2200" dirty="0" smtClean="0"/>
              <a:t>characteristic of the product supply</a:t>
            </a:r>
            <a:r>
              <a:rPr lang="ru-RU" sz="2200" dirty="0" smtClean="0"/>
              <a:t>;</a:t>
            </a:r>
            <a:endParaRPr lang="en-US" sz="2200" dirty="0" smtClean="0"/>
          </a:p>
          <a:p>
            <a:pPr lvl="0"/>
            <a:r>
              <a:rPr lang="en-US" sz="2200" dirty="0" smtClean="0"/>
              <a:t>promotion</a:t>
            </a:r>
            <a:r>
              <a:rPr lang="ru-RU" sz="2200" dirty="0" smtClean="0"/>
              <a:t>;</a:t>
            </a:r>
            <a:endParaRPr lang="en-US" sz="2200" dirty="0" smtClean="0"/>
          </a:p>
          <a:p>
            <a:pPr lvl="0"/>
            <a:r>
              <a:rPr lang="en-US" sz="2200" dirty="0" smtClean="0"/>
              <a:t>price positioning</a:t>
            </a:r>
            <a:r>
              <a:rPr lang="ru-RU" sz="2200" dirty="0" smtClean="0"/>
              <a:t>;</a:t>
            </a:r>
            <a:endParaRPr lang="en-US" sz="2200" dirty="0" smtClean="0"/>
          </a:p>
          <a:p>
            <a:pPr lvl="0"/>
            <a:r>
              <a:rPr lang="en-US" sz="2200" dirty="0" smtClean="0"/>
              <a:t>competitive advantages</a:t>
            </a:r>
            <a:r>
              <a:rPr lang="ru-RU" sz="2200" dirty="0" smtClean="0"/>
              <a:t>;</a:t>
            </a:r>
            <a:endParaRPr lang="en-US" sz="2200" dirty="0" smtClean="0"/>
          </a:p>
          <a:p>
            <a:pPr lvl="0"/>
            <a:r>
              <a:rPr lang="en-US" sz="2200" dirty="0" smtClean="0"/>
              <a:t>priority of entering, etc.  </a:t>
            </a:r>
            <a:endParaRPr lang="ru-RU" sz="2200" dirty="0"/>
          </a:p>
        </p:txBody>
      </p:sp>
      <p:pic>
        <p:nvPicPr>
          <p:cNvPr id="4" name="Picture 2"/>
          <p:cNvPicPr>
            <a:picLocks noChangeAspect="1" noChangeArrowheads="1"/>
          </p:cNvPicPr>
          <p:nvPr/>
        </p:nvPicPr>
        <p:blipFill>
          <a:blip r:embed="rId2"/>
          <a:srcRect/>
          <a:stretch>
            <a:fillRect/>
          </a:stretch>
        </p:blipFill>
        <p:spPr bwMode="auto">
          <a:xfrm>
            <a:off x="214282" y="5672940"/>
            <a:ext cx="8643967" cy="11850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792826685"/>
              </p:ext>
            </p:extLst>
          </p:nvPr>
        </p:nvGraphicFramePr>
        <p:xfrm>
          <a:off x="251520" y="1340768"/>
          <a:ext cx="8643998" cy="4976500"/>
        </p:xfrm>
        <a:graphic>
          <a:graphicData uri="http://schemas.openxmlformats.org/drawingml/2006/table">
            <a:tbl>
              <a:tblPr/>
              <a:tblGrid>
                <a:gridCol w="3214742"/>
                <a:gridCol w="2472803"/>
                <a:gridCol w="2956453"/>
              </a:tblGrid>
              <a:tr h="0">
                <a:tc rowSpan="2">
                  <a:txBody>
                    <a:bodyPr/>
                    <a:lstStyle/>
                    <a:p>
                      <a:pPr marL="270510" algn="just">
                        <a:lnSpc>
                          <a:spcPct val="115000"/>
                        </a:lnSpc>
                        <a:spcAft>
                          <a:spcPts val="1000"/>
                        </a:spcAft>
                      </a:pPr>
                      <a:r>
                        <a:rPr lang="en-US" sz="2000" b="1" dirty="0" smtClean="0">
                          <a:solidFill>
                            <a:srgbClr val="002060"/>
                          </a:solidFill>
                          <a:latin typeface="Times New Roman" panose="02020603050405020304" pitchFamily="18" charset="0"/>
                          <a:ea typeface="Calibri"/>
                          <a:cs typeface="Times New Roman" panose="02020603050405020304" pitchFamily="18" charset="0"/>
                        </a:rPr>
                        <a:t>Penetration strategy</a:t>
                      </a:r>
                      <a:endParaRPr lang="ru-RU" sz="2000" b="1" dirty="0">
                        <a:solidFill>
                          <a:srgbClr val="002060"/>
                        </a:solidFill>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gridSpan="2">
                  <a:txBody>
                    <a:bodyPr/>
                    <a:lstStyle/>
                    <a:p>
                      <a:pPr marL="3175" indent="0" algn="ctr">
                        <a:lnSpc>
                          <a:spcPct val="115000"/>
                        </a:lnSpc>
                        <a:spcAft>
                          <a:spcPts val="1000"/>
                        </a:spcAft>
                      </a:pPr>
                      <a:r>
                        <a:rPr lang="en-US" sz="2000" b="1" u="sng" dirty="0" smtClean="0">
                          <a:solidFill>
                            <a:srgbClr val="002060"/>
                          </a:solidFill>
                          <a:latin typeface="Times New Roman" panose="02020603050405020304" pitchFamily="18" charset="0"/>
                          <a:ea typeface="Calibri"/>
                          <a:cs typeface="Times New Roman" panose="02020603050405020304" pitchFamily="18" charset="0"/>
                        </a:rPr>
                        <a:t>Product</a:t>
                      </a:r>
                      <a:endParaRPr lang="ru-RU" sz="2000" b="1" dirty="0">
                        <a:solidFill>
                          <a:srgbClr val="002060"/>
                        </a:solidFill>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lang="ru-RU"/>
                    </a:p>
                  </a:txBody>
                  <a:tcPr/>
                </a:tc>
              </a:tr>
              <a:tr h="0">
                <a:tc vMerge="1">
                  <a:txBody>
                    <a:bodyPr/>
                    <a:lstStyle/>
                    <a:p>
                      <a:endParaRPr lang="ru-RU"/>
                    </a:p>
                  </a:txBody>
                  <a:tcPr/>
                </a:tc>
                <a:tc>
                  <a:txBody>
                    <a:bodyPr/>
                    <a:lstStyle/>
                    <a:p>
                      <a:pPr marL="270510" algn="ctr">
                        <a:lnSpc>
                          <a:spcPct val="115000"/>
                        </a:lnSpc>
                        <a:spcAft>
                          <a:spcPts val="1000"/>
                        </a:spcAft>
                      </a:pPr>
                      <a:r>
                        <a:rPr lang="ru-RU" sz="2000" b="1" u="sng" dirty="0">
                          <a:solidFill>
                            <a:srgbClr val="C00000"/>
                          </a:solidFill>
                          <a:latin typeface="Times New Roman" panose="02020603050405020304" pitchFamily="18" charset="0"/>
                          <a:ea typeface="Calibri"/>
                          <a:cs typeface="Times New Roman" panose="02020603050405020304" pitchFamily="18" charset="0"/>
                        </a:rPr>
                        <a:t>1</a:t>
                      </a:r>
                      <a:endParaRPr lang="ru-RU" sz="2000" b="1" dirty="0">
                        <a:solidFill>
                          <a:srgbClr val="C00000"/>
                        </a:solidFill>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ctr">
                        <a:lnSpc>
                          <a:spcPct val="115000"/>
                        </a:lnSpc>
                        <a:spcAft>
                          <a:spcPts val="1000"/>
                        </a:spcAft>
                      </a:pPr>
                      <a:r>
                        <a:rPr lang="ru-RU" sz="2000" b="1" u="sng" dirty="0">
                          <a:solidFill>
                            <a:srgbClr val="C00000"/>
                          </a:solidFill>
                          <a:latin typeface="Times New Roman" panose="02020603050405020304" pitchFamily="18" charset="0"/>
                          <a:ea typeface="Calibri"/>
                          <a:cs typeface="Times New Roman" panose="02020603050405020304" pitchFamily="18" charset="0"/>
                        </a:rPr>
                        <a:t>2</a:t>
                      </a:r>
                      <a:endParaRPr lang="ru-RU" sz="2000" b="1" dirty="0">
                        <a:solidFill>
                          <a:srgbClr val="C00000"/>
                        </a:solidFill>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270510" algn="l">
                        <a:lnSpc>
                          <a:spcPct val="115000"/>
                        </a:lnSpc>
                        <a:spcAft>
                          <a:spcPts val="1000"/>
                        </a:spcAft>
                      </a:pPr>
                      <a:r>
                        <a:rPr lang="en-US" sz="2000" dirty="0" smtClean="0">
                          <a:solidFill>
                            <a:schemeClr val="tx1"/>
                          </a:solidFill>
                          <a:latin typeface="Times New Roman" panose="02020603050405020304" pitchFamily="18" charset="0"/>
                          <a:ea typeface="Calibri"/>
                          <a:cs typeface="Times New Roman" panose="02020603050405020304" pitchFamily="18" charset="0"/>
                        </a:rPr>
                        <a:t>Segments of consumers</a:t>
                      </a:r>
                      <a:endParaRPr lang="ru-RU" sz="2000" dirty="0">
                        <a:solidFill>
                          <a:schemeClr val="tx1"/>
                        </a:solidFill>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270510" algn="ctr">
                        <a:lnSpc>
                          <a:spcPct val="115000"/>
                        </a:lnSpc>
                        <a:spcAft>
                          <a:spcPts val="1000"/>
                        </a:spcAft>
                      </a:pPr>
                      <a:r>
                        <a:rPr lang="en-US" sz="2000" dirty="0" smtClean="0">
                          <a:latin typeface="Times New Roman" panose="02020603050405020304" pitchFamily="18" charset="0"/>
                          <a:ea typeface="Calibri"/>
                          <a:cs typeface="Times New Roman" panose="02020603050405020304" pitchFamily="18" charset="0"/>
                        </a:rPr>
                        <a:t>…</a:t>
                      </a:r>
                      <a:endParaRPr lang="ru-RU" sz="2000" dirty="0">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ctr">
                        <a:lnSpc>
                          <a:spcPct val="115000"/>
                        </a:lnSpc>
                        <a:spcAft>
                          <a:spcPts val="1000"/>
                        </a:spcAft>
                      </a:pPr>
                      <a:r>
                        <a:rPr lang="en-US" sz="2000" dirty="0" smtClean="0">
                          <a:latin typeface="Times New Roman" panose="02020603050405020304" pitchFamily="18" charset="0"/>
                          <a:ea typeface="Calibri"/>
                          <a:cs typeface="Times New Roman" panose="02020603050405020304" pitchFamily="18" charset="0"/>
                        </a:rPr>
                        <a:t>…</a:t>
                      </a:r>
                      <a:endParaRPr lang="ru-RU" sz="2000" dirty="0">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270510" algn="l">
                        <a:lnSpc>
                          <a:spcPct val="115000"/>
                        </a:lnSpc>
                        <a:spcAft>
                          <a:spcPts val="1000"/>
                        </a:spcAft>
                      </a:pPr>
                      <a:r>
                        <a:rPr lang="en-US" sz="2000" dirty="0" smtClean="0">
                          <a:solidFill>
                            <a:schemeClr val="tx1"/>
                          </a:solidFill>
                          <a:latin typeface="Times New Roman" panose="02020603050405020304" pitchFamily="18" charset="0"/>
                          <a:cs typeface="Times New Roman" panose="02020603050405020304" pitchFamily="18" charset="0"/>
                        </a:rPr>
                        <a:t>Characteristics of the segments</a:t>
                      </a:r>
                      <a:endParaRPr lang="ru-RU" sz="2000" dirty="0">
                        <a:solidFill>
                          <a:schemeClr val="tx1"/>
                        </a:solidFill>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270510" algn="ctr">
                        <a:lnSpc>
                          <a:spcPct val="115000"/>
                        </a:lnSpc>
                        <a:spcAft>
                          <a:spcPts val="1000"/>
                        </a:spcAft>
                      </a:pPr>
                      <a:r>
                        <a:rPr lang="en-US" sz="2000" dirty="0" smtClean="0">
                          <a:latin typeface="Times New Roman" panose="02020603050405020304" pitchFamily="18" charset="0"/>
                          <a:ea typeface="Calibri"/>
                          <a:cs typeface="Times New Roman" panose="02020603050405020304" pitchFamily="18" charset="0"/>
                        </a:rPr>
                        <a:t>…</a:t>
                      </a:r>
                      <a:endParaRPr lang="ru-RU" sz="2000" dirty="0">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ctr">
                        <a:lnSpc>
                          <a:spcPct val="115000"/>
                        </a:lnSpc>
                        <a:spcAft>
                          <a:spcPts val="1000"/>
                        </a:spcAft>
                      </a:pPr>
                      <a:r>
                        <a:rPr lang="en-US" sz="2000" dirty="0" smtClean="0">
                          <a:latin typeface="Times New Roman" panose="02020603050405020304" pitchFamily="18" charset="0"/>
                          <a:ea typeface="Calibri"/>
                          <a:cs typeface="Times New Roman" panose="02020603050405020304" pitchFamily="18" charset="0"/>
                        </a:rPr>
                        <a:t>…</a:t>
                      </a:r>
                      <a:endParaRPr lang="ru-RU" sz="2000" dirty="0">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270510" algn="l">
                        <a:lnSpc>
                          <a:spcPct val="115000"/>
                        </a:lnSpc>
                        <a:spcAft>
                          <a:spcPts val="1000"/>
                        </a:spcAft>
                      </a:pPr>
                      <a:r>
                        <a:rPr lang="en-US" sz="2000" dirty="0" smtClean="0">
                          <a:solidFill>
                            <a:schemeClr val="tx1"/>
                          </a:solidFill>
                          <a:latin typeface="Times New Roman" panose="02020603050405020304" pitchFamily="18" charset="0"/>
                          <a:ea typeface="Calibri"/>
                          <a:cs typeface="Times New Roman" panose="02020603050405020304" pitchFamily="18" charset="0"/>
                        </a:rPr>
                        <a:t>Segment volume</a:t>
                      </a:r>
                      <a:endParaRPr lang="ru-RU" sz="2000" dirty="0">
                        <a:solidFill>
                          <a:schemeClr val="tx1"/>
                        </a:solidFill>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270510" algn="ctr">
                        <a:lnSpc>
                          <a:spcPct val="115000"/>
                        </a:lnSpc>
                        <a:spcAft>
                          <a:spcPts val="1000"/>
                        </a:spcAft>
                      </a:pPr>
                      <a:r>
                        <a:rPr lang="en-US" sz="2000" dirty="0" smtClean="0">
                          <a:latin typeface="Times New Roman" panose="02020603050405020304" pitchFamily="18" charset="0"/>
                          <a:ea typeface="Calibri"/>
                          <a:cs typeface="Times New Roman" panose="02020603050405020304" pitchFamily="18" charset="0"/>
                        </a:rPr>
                        <a:t>…</a:t>
                      </a:r>
                      <a:endParaRPr lang="ru-RU" sz="2000" dirty="0">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ctr">
                        <a:lnSpc>
                          <a:spcPct val="115000"/>
                        </a:lnSpc>
                        <a:spcAft>
                          <a:spcPts val="1000"/>
                        </a:spcAft>
                      </a:pPr>
                      <a:r>
                        <a:rPr lang="en-US" sz="2000" dirty="0" smtClean="0">
                          <a:latin typeface="Times New Roman" panose="02020603050405020304" pitchFamily="18" charset="0"/>
                          <a:ea typeface="Calibri"/>
                          <a:cs typeface="Times New Roman" panose="02020603050405020304" pitchFamily="18" charset="0"/>
                        </a:rPr>
                        <a:t>…</a:t>
                      </a:r>
                      <a:endParaRPr lang="ru-RU" sz="2000" dirty="0">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270510" algn="l">
                        <a:lnSpc>
                          <a:spcPct val="115000"/>
                        </a:lnSpc>
                        <a:spcAft>
                          <a:spcPts val="1000"/>
                        </a:spcAft>
                      </a:pPr>
                      <a:r>
                        <a:rPr lang="en-US" sz="2000" dirty="0" smtClean="0">
                          <a:solidFill>
                            <a:schemeClr val="tx1"/>
                          </a:solidFill>
                          <a:latin typeface="Times New Roman" panose="02020603050405020304" pitchFamily="18" charset="0"/>
                          <a:ea typeface="Calibri"/>
                          <a:cs typeface="Times New Roman" panose="02020603050405020304" pitchFamily="18" charset="0"/>
                        </a:rPr>
                        <a:t>Type of the product </a:t>
                      </a:r>
                      <a:r>
                        <a:rPr lang="ru-RU" sz="2000" dirty="0" smtClean="0">
                          <a:solidFill>
                            <a:schemeClr val="tx1"/>
                          </a:solidFill>
                          <a:latin typeface="Times New Roman" panose="02020603050405020304" pitchFamily="18" charset="0"/>
                          <a:ea typeface="Calibri"/>
                          <a:cs typeface="Times New Roman" panose="02020603050405020304" pitchFamily="18" charset="0"/>
                        </a:rPr>
                        <a:t>(</a:t>
                      </a:r>
                      <a:r>
                        <a:rPr lang="en-US" sz="2000" dirty="0" smtClean="0">
                          <a:solidFill>
                            <a:schemeClr val="tx1"/>
                          </a:solidFill>
                          <a:latin typeface="Times New Roman" panose="02020603050405020304" pitchFamily="18" charset="0"/>
                          <a:ea typeface="Calibri"/>
                          <a:cs typeface="Times New Roman" panose="02020603050405020304" pitchFamily="18" charset="0"/>
                        </a:rPr>
                        <a:t>modification </a:t>
                      </a:r>
                      <a:r>
                        <a:rPr lang="ru-RU" sz="2000" dirty="0" smtClean="0">
                          <a:solidFill>
                            <a:schemeClr val="tx1"/>
                          </a:solidFill>
                          <a:latin typeface="Times New Roman" panose="02020603050405020304" pitchFamily="18" charset="0"/>
                          <a:ea typeface="Calibri"/>
                          <a:cs typeface="Times New Roman" panose="02020603050405020304" pitchFamily="18" charset="0"/>
                        </a:rPr>
                        <a:t>)</a:t>
                      </a:r>
                      <a:r>
                        <a:rPr lang="en-US" sz="2000" dirty="0" smtClean="0">
                          <a:solidFill>
                            <a:schemeClr val="tx1"/>
                          </a:solidFill>
                          <a:latin typeface="Times New Roman" panose="02020603050405020304" pitchFamily="18" charset="0"/>
                          <a:ea typeface="Calibri"/>
                          <a:cs typeface="Times New Roman" panose="02020603050405020304" pitchFamily="18" charset="0"/>
                        </a:rPr>
                        <a:t> </a:t>
                      </a:r>
                      <a:endParaRPr lang="ru-RU" sz="2000" dirty="0">
                        <a:solidFill>
                          <a:schemeClr val="tx1"/>
                        </a:solidFill>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270510" algn="ctr">
                        <a:lnSpc>
                          <a:spcPct val="115000"/>
                        </a:lnSpc>
                        <a:spcAft>
                          <a:spcPts val="1000"/>
                        </a:spcAft>
                      </a:pPr>
                      <a:r>
                        <a:rPr lang="en-US" sz="2000" dirty="0" smtClean="0">
                          <a:latin typeface="Times New Roman" panose="02020603050405020304" pitchFamily="18" charset="0"/>
                          <a:ea typeface="Calibri"/>
                          <a:cs typeface="Times New Roman" panose="02020603050405020304" pitchFamily="18" charset="0"/>
                        </a:rPr>
                        <a:t>…</a:t>
                      </a:r>
                      <a:endParaRPr lang="ru-RU" sz="2000" dirty="0">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ctr">
                        <a:lnSpc>
                          <a:spcPct val="115000"/>
                        </a:lnSpc>
                        <a:spcAft>
                          <a:spcPts val="1000"/>
                        </a:spcAft>
                      </a:pPr>
                      <a:r>
                        <a:rPr lang="en-US" sz="2000" dirty="0" smtClean="0">
                          <a:latin typeface="Times New Roman" panose="02020603050405020304" pitchFamily="18" charset="0"/>
                          <a:ea typeface="Calibri"/>
                          <a:cs typeface="Times New Roman" panose="02020603050405020304" pitchFamily="18" charset="0"/>
                        </a:rPr>
                        <a:t>…</a:t>
                      </a:r>
                      <a:endParaRPr lang="ru-RU" sz="2000" dirty="0">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270510" algn="l">
                        <a:lnSpc>
                          <a:spcPct val="115000"/>
                        </a:lnSpc>
                        <a:spcAft>
                          <a:spcPts val="1000"/>
                        </a:spcAft>
                      </a:pPr>
                      <a:r>
                        <a:rPr lang="en-US" sz="2000" dirty="0" smtClean="0">
                          <a:solidFill>
                            <a:schemeClr val="tx1"/>
                          </a:solidFill>
                          <a:latin typeface="Times New Roman" panose="02020603050405020304" pitchFamily="18" charset="0"/>
                          <a:ea typeface="Calibri"/>
                          <a:cs typeface="Times New Roman" panose="02020603050405020304" pitchFamily="18" charset="0"/>
                        </a:rPr>
                        <a:t>Promotion</a:t>
                      </a:r>
                      <a:endParaRPr lang="ru-RU" sz="2000" dirty="0">
                        <a:solidFill>
                          <a:schemeClr val="tx1"/>
                        </a:solidFill>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270510" algn="ctr">
                        <a:lnSpc>
                          <a:spcPct val="115000"/>
                        </a:lnSpc>
                        <a:spcAft>
                          <a:spcPts val="1000"/>
                        </a:spcAft>
                      </a:pPr>
                      <a:r>
                        <a:rPr lang="en-US" sz="2000" dirty="0" smtClean="0">
                          <a:latin typeface="Times New Roman" panose="02020603050405020304" pitchFamily="18" charset="0"/>
                          <a:ea typeface="Calibri"/>
                          <a:cs typeface="Times New Roman" panose="02020603050405020304" pitchFamily="18" charset="0"/>
                        </a:rPr>
                        <a:t>…</a:t>
                      </a:r>
                      <a:endParaRPr lang="ru-RU" sz="2000" dirty="0">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ctr">
                        <a:lnSpc>
                          <a:spcPct val="115000"/>
                        </a:lnSpc>
                        <a:spcAft>
                          <a:spcPts val="1000"/>
                        </a:spcAft>
                      </a:pPr>
                      <a:r>
                        <a:rPr lang="en-US" sz="2000" dirty="0" smtClean="0">
                          <a:latin typeface="Times New Roman" panose="02020603050405020304" pitchFamily="18" charset="0"/>
                          <a:ea typeface="Calibri"/>
                          <a:cs typeface="Times New Roman" panose="02020603050405020304" pitchFamily="18" charset="0"/>
                        </a:rPr>
                        <a:t>…</a:t>
                      </a:r>
                      <a:endParaRPr lang="ru-RU" sz="2000" dirty="0">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270510" algn="l">
                        <a:lnSpc>
                          <a:spcPct val="100000"/>
                        </a:lnSpc>
                        <a:spcAft>
                          <a:spcPts val="0"/>
                        </a:spcAft>
                      </a:pPr>
                      <a:r>
                        <a:rPr lang="en-US" sz="2000" dirty="0" smtClean="0">
                          <a:solidFill>
                            <a:schemeClr val="tx1"/>
                          </a:solidFill>
                          <a:latin typeface="Times New Roman" panose="02020603050405020304" pitchFamily="18" charset="0"/>
                          <a:ea typeface="Calibri"/>
                          <a:cs typeface="Times New Roman" panose="02020603050405020304" pitchFamily="18" charset="0"/>
                        </a:rPr>
                        <a:t>Price positioning</a:t>
                      </a:r>
                      <a:endParaRPr lang="ru-RU" sz="2000" dirty="0">
                        <a:solidFill>
                          <a:schemeClr val="tx1"/>
                        </a:solidFill>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270510" algn="ctr">
                        <a:lnSpc>
                          <a:spcPct val="115000"/>
                        </a:lnSpc>
                        <a:spcAft>
                          <a:spcPts val="1000"/>
                        </a:spcAft>
                      </a:pPr>
                      <a:r>
                        <a:rPr lang="en-US" sz="2000" dirty="0" smtClean="0">
                          <a:latin typeface="Times New Roman" panose="02020603050405020304" pitchFamily="18" charset="0"/>
                          <a:ea typeface="Calibri"/>
                          <a:cs typeface="Times New Roman" panose="02020603050405020304" pitchFamily="18" charset="0"/>
                        </a:rPr>
                        <a:t>…</a:t>
                      </a:r>
                      <a:endParaRPr lang="ru-RU" sz="2000" dirty="0">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ctr">
                        <a:lnSpc>
                          <a:spcPct val="115000"/>
                        </a:lnSpc>
                        <a:spcAft>
                          <a:spcPts val="1000"/>
                        </a:spcAft>
                      </a:pPr>
                      <a:r>
                        <a:rPr lang="en-US" sz="2000" dirty="0" smtClean="0">
                          <a:latin typeface="Times New Roman" panose="02020603050405020304" pitchFamily="18" charset="0"/>
                          <a:ea typeface="Calibri"/>
                          <a:cs typeface="Times New Roman" panose="02020603050405020304" pitchFamily="18" charset="0"/>
                        </a:rPr>
                        <a:t>…</a:t>
                      </a:r>
                      <a:endParaRPr lang="ru-RU" sz="2000" dirty="0">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79">
                <a:tc>
                  <a:txBody>
                    <a:bodyPr/>
                    <a:lstStyle/>
                    <a:p>
                      <a:pPr marL="270510" algn="l">
                        <a:lnSpc>
                          <a:spcPct val="100000"/>
                        </a:lnSpc>
                        <a:spcAft>
                          <a:spcPts val="0"/>
                        </a:spcAft>
                      </a:pPr>
                      <a:r>
                        <a:rPr lang="en-US" sz="2000" dirty="0" smtClean="0">
                          <a:solidFill>
                            <a:schemeClr val="tx1"/>
                          </a:solidFill>
                          <a:latin typeface="Times New Roman" panose="02020603050405020304" pitchFamily="18" charset="0"/>
                          <a:ea typeface="Calibri"/>
                          <a:cs typeface="Times New Roman" panose="02020603050405020304" pitchFamily="18" charset="0"/>
                        </a:rPr>
                        <a:t>Competitive advantages</a:t>
                      </a:r>
                      <a:endParaRPr lang="ru-RU" sz="2000" dirty="0">
                        <a:solidFill>
                          <a:schemeClr val="tx1"/>
                        </a:solidFill>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270510" algn="ctr">
                        <a:lnSpc>
                          <a:spcPct val="115000"/>
                        </a:lnSpc>
                        <a:spcAft>
                          <a:spcPts val="1000"/>
                        </a:spcAft>
                      </a:pPr>
                      <a:r>
                        <a:rPr lang="en-US" sz="2000" dirty="0" smtClean="0">
                          <a:latin typeface="Times New Roman" panose="02020603050405020304" pitchFamily="18" charset="0"/>
                          <a:ea typeface="Calibri"/>
                          <a:cs typeface="Times New Roman" panose="02020603050405020304" pitchFamily="18" charset="0"/>
                        </a:rPr>
                        <a:t>…</a:t>
                      </a:r>
                      <a:endParaRPr lang="ru-RU" sz="2000" dirty="0">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ctr">
                        <a:lnSpc>
                          <a:spcPct val="115000"/>
                        </a:lnSpc>
                        <a:spcAft>
                          <a:spcPts val="1000"/>
                        </a:spcAft>
                      </a:pPr>
                      <a:r>
                        <a:rPr lang="en-US" sz="2000" dirty="0" smtClean="0">
                          <a:latin typeface="Times New Roman" panose="02020603050405020304" pitchFamily="18" charset="0"/>
                          <a:ea typeface="Calibri"/>
                          <a:cs typeface="Times New Roman" panose="02020603050405020304" pitchFamily="18" charset="0"/>
                        </a:rPr>
                        <a:t>…</a:t>
                      </a:r>
                      <a:endParaRPr lang="ru-RU" sz="2000" dirty="0">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270510" algn="l">
                        <a:lnSpc>
                          <a:spcPct val="115000"/>
                        </a:lnSpc>
                        <a:spcAft>
                          <a:spcPts val="1000"/>
                        </a:spcAft>
                      </a:pPr>
                      <a:r>
                        <a:rPr lang="en-US" sz="2000" dirty="0" smtClean="0">
                          <a:solidFill>
                            <a:schemeClr val="tx1"/>
                          </a:solidFill>
                          <a:latin typeface="Times New Roman" panose="02020603050405020304" pitchFamily="18" charset="0"/>
                          <a:cs typeface="Times New Roman" panose="02020603050405020304" pitchFamily="18" charset="0"/>
                        </a:rPr>
                        <a:t>Priority of penetration</a:t>
                      </a:r>
                      <a:r>
                        <a:rPr lang="ru-RU" sz="2000" dirty="0" smtClean="0">
                          <a:solidFill>
                            <a:schemeClr val="tx1"/>
                          </a:solidFill>
                          <a:latin typeface="Times New Roman" panose="02020603050405020304" pitchFamily="18" charset="0"/>
                          <a:ea typeface="Calibri"/>
                          <a:cs typeface="Times New Roman" panose="02020603050405020304" pitchFamily="18" charset="0"/>
                        </a:rPr>
                        <a:t> (</a:t>
                      </a:r>
                      <a:r>
                        <a:rPr lang="en-US" sz="2000" dirty="0" smtClean="0">
                          <a:solidFill>
                            <a:schemeClr val="tx1"/>
                          </a:solidFill>
                          <a:latin typeface="Times New Roman" panose="02020603050405020304" pitchFamily="18" charset="0"/>
                          <a:ea typeface="Calibri"/>
                          <a:cs typeface="Times New Roman" panose="02020603050405020304" pitchFamily="18" charset="0"/>
                        </a:rPr>
                        <a:t>the highest probability of the success </a:t>
                      </a:r>
                      <a:r>
                        <a:rPr lang="en-US" sz="2000" baseline="0" dirty="0" smtClean="0">
                          <a:solidFill>
                            <a:schemeClr val="tx1"/>
                          </a:solidFill>
                          <a:latin typeface="Times New Roman" panose="02020603050405020304" pitchFamily="18" charset="0"/>
                          <a:ea typeface="Calibri"/>
                          <a:cs typeface="Times New Roman" panose="02020603050405020304" pitchFamily="18" charset="0"/>
                        </a:rPr>
                        <a:t>with the lowest expenses</a:t>
                      </a:r>
                      <a:r>
                        <a:rPr lang="ru-RU" sz="2000" dirty="0" smtClean="0">
                          <a:solidFill>
                            <a:schemeClr val="tx1"/>
                          </a:solidFill>
                          <a:latin typeface="Times New Roman" panose="02020603050405020304" pitchFamily="18" charset="0"/>
                          <a:ea typeface="Calibri"/>
                          <a:cs typeface="Times New Roman" panose="02020603050405020304" pitchFamily="18" charset="0"/>
                        </a:rPr>
                        <a:t>)</a:t>
                      </a:r>
                      <a:endParaRPr lang="ru-RU" sz="2000" dirty="0">
                        <a:solidFill>
                          <a:schemeClr val="tx1"/>
                        </a:solidFill>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270510" algn="ctr">
                        <a:lnSpc>
                          <a:spcPct val="115000"/>
                        </a:lnSpc>
                        <a:spcAft>
                          <a:spcPts val="1000"/>
                        </a:spcAft>
                      </a:pPr>
                      <a:r>
                        <a:rPr lang="en-US" sz="2000" dirty="0" smtClean="0">
                          <a:latin typeface="Times New Roman" panose="02020603050405020304" pitchFamily="18" charset="0"/>
                          <a:ea typeface="Calibri"/>
                          <a:cs typeface="Times New Roman" panose="02020603050405020304" pitchFamily="18" charset="0"/>
                        </a:rPr>
                        <a:t>…</a:t>
                      </a:r>
                      <a:endParaRPr lang="ru-RU" sz="2000" dirty="0">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ctr">
                        <a:lnSpc>
                          <a:spcPct val="115000"/>
                        </a:lnSpc>
                        <a:spcAft>
                          <a:spcPts val="1000"/>
                        </a:spcAft>
                      </a:pPr>
                      <a:r>
                        <a:rPr lang="en-US" sz="2000" dirty="0" smtClean="0">
                          <a:latin typeface="Times New Roman" panose="02020603050405020304" pitchFamily="18" charset="0"/>
                          <a:ea typeface="Calibri"/>
                          <a:cs typeface="Times New Roman" panose="02020603050405020304" pitchFamily="18" charset="0"/>
                        </a:rPr>
                        <a:t>…</a:t>
                      </a:r>
                      <a:endParaRPr lang="ru-RU" sz="2000" dirty="0">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Прямоугольник 2"/>
          <p:cNvSpPr/>
          <p:nvPr/>
        </p:nvSpPr>
        <p:spPr>
          <a:xfrm>
            <a:off x="179512" y="548680"/>
            <a:ext cx="5743880" cy="523220"/>
          </a:xfrm>
          <a:prstGeom prst="rect">
            <a:avLst/>
          </a:prstGeom>
        </p:spPr>
        <p:txBody>
          <a:bodyPr wrap="none">
            <a:spAutoFit/>
          </a:bodyPr>
          <a:lstStyle/>
          <a:p>
            <a:r>
              <a:rPr lang="en-US" sz="2800" b="1" dirty="0" smtClean="0">
                <a:solidFill>
                  <a:srgbClr val="04617B"/>
                </a:solidFill>
                <a:latin typeface="Trebuchet MS"/>
              </a:rPr>
              <a:t>Structure of the business project</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981</TotalTime>
  <Words>584</Words>
  <Application>Microsoft Office PowerPoint</Application>
  <PresentationFormat>On-screen Show (4:3)</PresentationFormat>
  <Paragraphs>171</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Calibri</vt:lpstr>
      <vt:lpstr>Georgia</vt:lpstr>
      <vt:lpstr>Times New Roman</vt:lpstr>
      <vt:lpstr>Trebuchet MS</vt:lpstr>
      <vt:lpstr>Wingdings</vt:lpstr>
      <vt:lpstr>Wingdings 2</vt:lpstr>
      <vt:lpstr>Urban</vt:lpstr>
      <vt:lpstr>One of the models FOR implementing international research projects: Integration Of Business And Higher Education</vt:lpstr>
      <vt:lpstr>Content</vt:lpstr>
      <vt:lpstr>PowerPoint Presentation</vt:lpstr>
      <vt:lpstr>Advantages of the universities before consulting organizations in conducting marketing research</vt:lpstr>
      <vt:lpstr>Objectives of home country students and foreign students in the joint research projects </vt:lpstr>
      <vt:lpstr>Structure of the research report</vt:lpstr>
      <vt:lpstr>Structure of the research report (continuation)</vt:lpstr>
      <vt:lpstr>Results of the research can be represented in the form of business projects on penetration of foreign producers into the Russian market (including the characteristics of the factors and market indicators), as following: </vt:lpstr>
      <vt:lpstr>PowerPoint Presentation</vt:lpstr>
      <vt:lpstr>Useful links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Инновационные маркетинговые технологии позиционирования и продвижения территории на зарубежном рынке</dc:title>
  <dc:creator>Usr</dc:creator>
  <cp:lastModifiedBy>Jacques Bazen</cp:lastModifiedBy>
  <cp:revision>94</cp:revision>
  <dcterms:created xsi:type="dcterms:W3CDTF">2010-04-21T07:31:52Z</dcterms:created>
  <dcterms:modified xsi:type="dcterms:W3CDTF">2014-12-08T15:11:40Z</dcterms:modified>
</cp:coreProperties>
</file>